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0" r:id="rId3"/>
    <p:sldId id="257" r:id="rId4"/>
    <p:sldId id="258" r:id="rId5"/>
    <p:sldId id="259" r:id="rId6"/>
    <p:sldId id="261" r:id="rId7"/>
    <p:sldId id="264" r:id="rId8"/>
    <p:sldId id="263" r:id="rId9"/>
    <p:sldId id="262" r:id="rId10"/>
    <p:sldId id="266" r:id="rId11"/>
    <p:sldId id="265" r:id="rId12"/>
    <p:sldId id="267" r:id="rId13"/>
    <p:sldId id="268" r:id="rId14"/>
    <p:sldId id="270" r:id="rId15"/>
    <p:sldId id="269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17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20" y="1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020EB-BA5B-41E0-847A-544735353EA6}" type="datetimeFigureOut">
              <a:rPr lang="fr-FR" smtClean="0"/>
              <a:t>04/04/2019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7AD3D-E0E7-472F-8E65-FC39F930A63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946301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020EB-BA5B-41E0-847A-544735353EA6}" type="datetimeFigureOut">
              <a:rPr lang="fr-FR" smtClean="0"/>
              <a:t>04/04/2019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7AD3D-E0E7-472F-8E65-FC39F930A63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020852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020EB-BA5B-41E0-847A-544735353EA6}" type="datetimeFigureOut">
              <a:rPr lang="fr-FR" smtClean="0"/>
              <a:t>04/04/2019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7AD3D-E0E7-472F-8E65-FC39F930A63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369992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020EB-BA5B-41E0-847A-544735353EA6}" type="datetimeFigureOut">
              <a:rPr lang="fr-FR" smtClean="0"/>
              <a:t>04/04/2019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7AD3D-E0E7-472F-8E65-FC39F930A638}" type="slidenum">
              <a:rPr lang="fr-FR" smtClean="0"/>
              <a:t>‹N°›</a:t>
            </a:fld>
            <a:endParaRPr lang="fr-FR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806499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020EB-BA5B-41E0-847A-544735353EA6}" type="datetimeFigureOut">
              <a:rPr lang="fr-FR" smtClean="0"/>
              <a:t>04/04/2019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7AD3D-E0E7-472F-8E65-FC39F930A63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56032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020EB-BA5B-41E0-847A-544735353EA6}" type="datetimeFigureOut">
              <a:rPr lang="fr-FR" smtClean="0"/>
              <a:t>04/04/2019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7AD3D-E0E7-472F-8E65-FC39F930A63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584975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020EB-BA5B-41E0-847A-544735353EA6}" type="datetimeFigureOut">
              <a:rPr lang="fr-FR" smtClean="0"/>
              <a:t>04/04/2019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7AD3D-E0E7-472F-8E65-FC39F930A63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381554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020EB-BA5B-41E0-847A-544735353EA6}" type="datetimeFigureOut">
              <a:rPr lang="fr-FR" smtClean="0"/>
              <a:t>04/04/2019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7AD3D-E0E7-472F-8E65-FC39F930A63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731151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020EB-BA5B-41E0-847A-544735353EA6}" type="datetimeFigureOut">
              <a:rPr lang="fr-FR" smtClean="0"/>
              <a:t>04/04/2019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7AD3D-E0E7-472F-8E65-FC39F930A63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834734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020EB-BA5B-41E0-847A-544735353EA6}" type="datetimeFigureOut">
              <a:rPr lang="fr-FR" smtClean="0"/>
              <a:t>04/04/2019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7AD3D-E0E7-472F-8E65-FC39F930A63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367302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020EB-BA5B-41E0-847A-544735353EA6}" type="datetimeFigureOut">
              <a:rPr lang="fr-FR" smtClean="0"/>
              <a:t>04/04/2019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7AD3D-E0E7-472F-8E65-FC39F930A63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318256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020EB-BA5B-41E0-847A-544735353EA6}" type="datetimeFigureOut">
              <a:rPr lang="fr-FR" smtClean="0"/>
              <a:t>04/04/2019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7AD3D-E0E7-472F-8E65-FC39F930A63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017328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020EB-BA5B-41E0-847A-544735353EA6}" type="datetimeFigureOut">
              <a:rPr lang="fr-FR" smtClean="0"/>
              <a:t>04/04/2019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7AD3D-E0E7-472F-8E65-FC39F930A63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215876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020EB-BA5B-41E0-847A-544735353EA6}" type="datetimeFigureOut">
              <a:rPr lang="fr-FR" smtClean="0"/>
              <a:t>04/04/2019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7AD3D-E0E7-472F-8E65-FC39F930A63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404731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020EB-BA5B-41E0-847A-544735353EA6}" type="datetimeFigureOut">
              <a:rPr lang="fr-FR" smtClean="0"/>
              <a:t>04/04/2019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7AD3D-E0E7-472F-8E65-FC39F930A63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073323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020EB-BA5B-41E0-847A-544735353EA6}" type="datetimeFigureOut">
              <a:rPr lang="fr-FR" smtClean="0"/>
              <a:t>04/04/2019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7AD3D-E0E7-472F-8E65-FC39F930A63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842340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020EB-BA5B-41E0-847A-544735353EA6}" type="datetimeFigureOut">
              <a:rPr lang="fr-FR" smtClean="0"/>
              <a:t>04/04/2019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7AD3D-E0E7-472F-8E65-FC39F930A63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165227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B23020EB-BA5B-41E0-847A-544735353EA6}" type="datetimeFigureOut">
              <a:rPr lang="fr-FR" smtClean="0"/>
              <a:t>04/04/2019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6217AD3D-E0E7-472F-8E65-FC39F930A63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379773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1AEA9CF-7EF9-4998-9227-6BCF6FF7E2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655762"/>
          </a:xfrm>
        </p:spPr>
        <p:txBody>
          <a:bodyPr/>
          <a:lstStyle/>
          <a:p>
            <a:r>
              <a:rPr lang="fr-FR" dirty="0"/>
              <a:t>CJ-Sécurité Privée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D5C83586-FE00-4CBE-9080-C4EEB4CC16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68701"/>
            <a:ext cx="9144000" cy="1655762"/>
          </a:xfrm>
        </p:spPr>
        <p:txBody>
          <a:bodyPr/>
          <a:lstStyle/>
          <a:p>
            <a:r>
              <a:rPr lang="fr-FR" dirty="0"/>
              <a:t>Dossier Projet</a:t>
            </a:r>
          </a:p>
        </p:txBody>
      </p:sp>
    </p:spTree>
    <p:extLst>
      <p:ext uri="{BB962C8B-B14F-4D97-AF65-F5344CB8AC3E}">
        <p14:creationId xmlns:p14="http://schemas.microsoft.com/office/powerpoint/2010/main" val="17827800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8D522FB-5B54-4B07-9A40-AC0E2BD404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-1"/>
            <a:ext cx="5643419" cy="1066801"/>
          </a:xfrm>
        </p:spPr>
        <p:txBody>
          <a:bodyPr>
            <a:normAutofit fontScale="90000"/>
          </a:bodyPr>
          <a:lstStyle/>
          <a:p>
            <a:pPr algn="l"/>
            <a:r>
              <a:rPr lang="fr-FR" sz="1300" dirty="0"/>
              <a:t>     II - Présentation de mon projet </a:t>
            </a:r>
            <a:br>
              <a:rPr lang="fr-FR" dirty="0"/>
            </a:br>
            <a:r>
              <a:rPr lang="fr-FR" dirty="0"/>
              <a:t>   </a:t>
            </a:r>
            <a:r>
              <a:rPr lang="fr-FR" sz="3200" dirty="0"/>
              <a:t>Concurrences et positionnement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209A1029-0F42-473E-9E53-933A12815C49}"/>
              </a:ext>
            </a:extLst>
          </p:cNvPr>
          <p:cNvSpPr txBox="1"/>
          <p:nvPr/>
        </p:nvSpPr>
        <p:spPr>
          <a:xfrm>
            <a:off x="8851037" y="1451418"/>
            <a:ext cx="20731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Charte graphique :</a:t>
            </a:r>
          </a:p>
          <a:p>
            <a:endParaRPr lang="fr-FR" dirty="0"/>
          </a:p>
        </p:txBody>
      </p:sp>
      <p:sp>
        <p:nvSpPr>
          <p:cNvPr id="7" name="Flèche : droite à entaille 6">
            <a:extLst>
              <a:ext uri="{FF2B5EF4-FFF2-40B4-BE49-F238E27FC236}">
                <a16:creationId xmlns:a16="http://schemas.microsoft.com/office/drawing/2014/main" id="{C838545A-4F61-42AD-9D9F-69187168B882}"/>
              </a:ext>
            </a:extLst>
          </p:cNvPr>
          <p:cNvSpPr/>
          <p:nvPr/>
        </p:nvSpPr>
        <p:spPr>
          <a:xfrm>
            <a:off x="8131946" y="1451418"/>
            <a:ext cx="594804" cy="413610"/>
          </a:xfrm>
          <a:prstGeom prst="notched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4CBDB28A-287C-486B-A246-8E6D619BD99E}"/>
              </a:ext>
            </a:extLst>
          </p:cNvPr>
          <p:cNvSpPr txBox="1"/>
          <p:nvPr/>
        </p:nvSpPr>
        <p:spPr>
          <a:xfrm flipH="1">
            <a:off x="8131946" y="1995517"/>
            <a:ext cx="36905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GUETTGUARD utilise du bleu foncé, blanc et noir.</a:t>
            </a:r>
          </a:p>
        </p:txBody>
      </p:sp>
      <p:sp>
        <p:nvSpPr>
          <p:cNvPr id="9" name="Flèche : droite à entaille 8">
            <a:extLst>
              <a:ext uri="{FF2B5EF4-FFF2-40B4-BE49-F238E27FC236}">
                <a16:creationId xmlns:a16="http://schemas.microsoft.com/office/drawing/2014/main" id="{782E61FF-3F4D-4C4A-B93D-F6ED2655D259}"/>
              </a:ext>
            </a:extLst>
          </p:cNvPr>
          <p:cNvSpPr/>
          <p:nvPr/>
        </p:nvSpPr>
        <p:spPr>
          <a:xfrm>
            <a:off x="8137730" y="5480545"/>
            <a:ext cx="594804" cy="413610"/>
          </a:xfrm>
          <a:prstGeom prst="notched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Flèche : droite à entaille 9">
            <a:extLst>
              <a:ext uri="{FF2B5EF4-FFF2-40B4-BE49-F238E27FC236}">
                <a16:creationId xmlns:a16="http://schemas.microsoft.com/office/drawing/2014/main" id="{CBF522D4-B369-4685-8474-28DE4ADFEC38}"/>
              </a:ext>
            </a:extLst>
          </p:cNvPr>
          <p:cNvSpPr/>
          <p:nvPr/>
        </p:nvSpPr>
        <p:spPr>
          <a:xfrm>
            <a:off x="8131946" y="2772337"/>
            <a:ext cx="594804" cy="413610"/>
          </a:xfrm>
          <a:prstGeom prst="notched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CCCCAEAF-A363-49A2-8BAF-EA7B82778B21}"/>
              </a:ext>
            </a:extLst>
          </p:cNvPr>
          <p:cNvSpPr txBox="1"/>
          <p:nvPr/>
        </p:nvSpPr>
        <p:spPr>
          <a:xfrm>
            <a:off x="8879150" y="2772337"/>
            <a:ext cx="10518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Les plus:</a:t>
            </a:r>
          </a:p>
          <a:p>
            <a:endParaRPr lang="fr-FR" dirty="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0542D492-EBBD-4ED6-9FD1-E9BB4D93ACBD}"/>
              </a:ext>
            </a:extLst>
          </p:cNvPr>
          <p:cNvSpPr txBox="1"/>
          <p:nvPr/>
        </p:nvSpPr>
        <p:spPr>
          <a:xfrm flipH="1">
            <a:off x="8131946" y="3316436"/>
            <a:ext cx="369059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visibilité sur les prix/domaine de compétence, possibilité de recrutement en ligne, recommandation dans le </a:t>
            </a:r>
            <a:r>
              <a:rPr lang="fr-FR" dirty="0" err="1"/>
              <a:t>footer</a:t>
            </a:r>
            <a:r>
              <a:rPr lang="fr-FR" dirty="0"/>
              <a:t> donc visible sur toutes les pages. Header devenir agent, devenir client devenir partenaire.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0F22C02C-A9A2-4353-A534-D99DB41EEAF1}"/>
              </a:ext>
            </a:extLst>
          </p:cNvPr>
          <p:cNvSpPr txBox="1"/>
          <p:nvPr/>
        </p:nvSpPr>
        <p:spPr>
          <a:xfrm>
            <a:off x="8879150" y="5478250"/>
            <a:ext cx="12522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Les moins:</a:t>
            </a:r>
          </a:p>
          <a:p>
            <a:endParaRPr lang="fr-FR" dirty="0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13E38D25-2491-4DA5-8FAD-5BA6F9CCF82B}"/>
              </a:ext>
            </a:extLst>
          </p:cNvPr>
          <p:cNvSpPr txBox="1"/>
          <p:nvPr/>
        </p:nvSpPr>
        <p:spPr>
          <a:xfrm flipH="1">
            <a:off x="8131946" y="6022349"/>
            <a:ext cx="3690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Le </a:t>
            </a:r>
            <a:r>
              <a:rPr lang="fr-FR" dirty="0" err="1"/>
              <a:t>footer</a:t>
            </a:r>
            <a:r>
              <a:rPr lang="fr-FR" dirty="0"/>
              <a:t> est mal réparti. </a:t>
            </a:r>
          </a:p>
        </p:txBody>
      </p:sp>
      <p:pic>
        <p:nvPicPr>
          <p:cNvPr id="16" name="Espace réservé du contenu 15">
            <a:extLst>
              <a:ext uri="{FF2B5EF4-FFF2-40B4-BE49-F238E27FC236}">
                <a16:creationId xmlns:a16="http://schemas.microsoft.com/office/drawing/2014/main" id="{383474BF-A362-4EC5-9DC7-9283206FFF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076" y="1920223"/>
            <a:ext cx="7735703" cy="3767127"/>
          </a:xfrm>
        </p:spPr>
      </p:pic>
    </p:spTree>
    <p:extLst>
      <p:ext uri="{BB962C8B-B14F-4D97-AF65-F5344CB8AC3E}">
        <p14:creationId xmlns:p14="http://schemas.microsoft.com/office/powerpoint/2010/main" val="1898335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8D522FB-5B54-4B07-9A40-AC0E2BD404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-1"/>
            <a:ext cx="5652656" cy="1066801"/>
          </a:xfrm>
        </p:spPr>
        <p:txBody>
          <a:bodyPr>
            <a:normAutofit fontScale="90000"/>
          </a:bodyPr>
          <a:lstStyle/>
          <a:p>
            <a:pPr algn="l"/>
            <a:r>
              <a:rPr lang="fr-FR" sz="1300" dirty="0"/>
              <a:t>     II - Présentation de mon projet </a:t>
            </a:r>
            <a:br>
              <a:rPr lang="fr-FR" dirty="0"/>
            </a:br>
            <a:r>
              <a:rPr lang="fr-FR" dirty="0"/>
              <a:t>   </a:t>
            </a:r>
            <a:r>
              <a:rPr lang="fr-FR" sz="3200" dirty="0"/>
              <a:t>Concurrences et positionnement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209A1029-0F42-473E-9E53-933A12815C49}"/>
              </a:ext>
            </a:extLst>
          </p:cNvPr>
          <p:cNvSpPr txBox="1"/>
          <p:nvPr/>
        </p:nvSpPr>
        <p:spPr>
          <a:xfrm>
            <a:off x="8851037" y="1451418"/>
            <a:ext cx="20731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Charte graphique :</a:t>
            </a:r>
          </a:p>
          <a:p>
            <a:endParaRPr lang="fr-FR" dirty="0"/>
          </a:p>
        </p:txBody>
      </p:sp>
      <p:sp>
        <p:nvSpPr>
          <p:cNvPr id="7" name="Flèche : droite à entaille 6">
            <a:extLst>
              <a:ext uri="{FF2B5EF4-FFF2-40B4-BE49-F238E27FC236}">
                <a16:creationId xmlns:a16="http://schemas.microsoft.com/office/drawing/2014/main" id="{C838545A-4F61-42AD-9D9F-69187168B882}"/>
              </a:ext>
            </a:extLst>
          </p:cNvPr>
          <p:cNvSpPr/>
          <p:nvPr/>
        </p:nvSpPr>
        <p:spPr>
          <a:xfrm>
            <a:off x="8131946" y="1451418"/>
            <a:ext cx="594804" cy="413610"/>
          </a:xfrm>
          <a:prstGeom prst="notched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4CBDB28A-287C-486B-A246-8E6D619BD99E}"/>
              </a:ext>
            </a:extLst>
          </p:cNvPr>
          <p:cNvSpPr txBox="1"/>
          <p:nvPr/>
        </p:nvSpPr>
        <p:spPr>
          <a:xfrm flipH="1">
            <a:off x="8131946" y="1995517"/>
            <a:ext cx="36905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BSL utilise du blanc, noir et du violet.</a:t>
            </a:r>
          </a:p>
        </p:txBody>
      </p:sp>
      <p:sp>
        <p:nvSpPr>
          <p:cNvPr id="9" name="Flèche : droite à entaille 8">
            <a:extLst>
              <a:ext uri="{FF2B5EF4-FFF2-40B4-BE49-F238E27FC236}">
                <a16:creationId xmlns:a16="http://schemas.microsoft.com/office/drawing/2014/main" id="{782E61FF-3F4D-4C4A-B93D-F6ED2655D259}"/>
              </a:ext>
            </a:extLst>
          </p:cNvPr>
          <p:cNvSpPr/>
          <p:nvPr/>
        </p:nvSpPr>
        <p:spPr>
          <a:xfrm>
            <a:off x="8131946" y="4647254"/>
            <a:ext cx="594804" cy="413610"/>
          </a:xfrm>
          <a:prstGeom prst="notched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Flèche : droite à entaille 9">
            <a:extLst>
              <a:ext uri="{FF2B5EF4-FFF2-40B4-BE49-F238E27FC236}">
                <a16:creationId xmlns:a16="http://schemas.microsoft.com/office/drawing/2014/main" id="{CBF522D4-B369-4685-8474-28DE4ADFEC38}"/>
              </a:ext>
            </a:extLst>
          </p:cNvPr>
          <p:cNvSpPr/>
          <p:nvPr/>
        </p:nvSpPr>
        <p:spPr>
          <a:xfrm>
            <a:off x="8131946" y="2772337"/>
            <a:ext cx="594804" cy="413610"/>
          </a:xfrm>
          <a:prstGeom prst="notched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CCCCAEAF-A363-49A2-8BAF-EA7B82778B21}"/>
              </a:ext>
            </a:extLst>
          </p:cNvPr>
          <p:cNvSpPr txBox="1"/>
          <p:nvPr/>
        </p:nvSpPr>
        <p:spPr>
          <a:xfrm>
            <a:off x="8879150" y="2772337"/>
            <a:ext cx="10518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Les plus:</a:t>
            </a:r>
          </a:p>
          <a:p>
            <a:endParaRPr lang="fr-FR" dirty="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0542D492-EBBD-4ED6-9FD1-E9BB4D93ACBD}"/>
              </a:ext>
            </a:extLst>
          </p:cNvPr>
          <p:cNvSpPr txBox="1"/>
          <p:nvPr/>
        </p:nvSpPr>
        <p:spPr>
          <a:xfrm flipH="1">
            <a:off x="8131946" y="3316436"/>
            <a:ext cx="36905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Traduction en anglais possible. Première page : partenaire, activité. Possibilité de consulter son planning en ligne et en temps réel.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0F22C02C-A9A2-4353-A534-D99DB41EEAF1}"/>
              </a:ext>
            </a:extLst>
          </p:cNvPr>
          <p:cNvSpPr txBox="1"/>
          <p:nvPr/>
        </p:nvSpPr>
        <p:spPr>
          <a:xfrm>
            <a:off x="8851037" y="4647254"/>
            <a:ext cx="12522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Les moins:</a:t>
            </a:r>
          </a:p>
          <a:p>
            <a:endParaRPr lang="fr-FR" dirty="0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13E38D25-2491-4DA5-8FAD-5BA6F9CCF82B}"/>
              </a:ext>
            </a:extLst>
          </p:cNvPr>
          <p:cNvSpPr txBox="1"/>
          <p:nvPr/>
        </p:nvSpPr>
        <p:spPr>
          <a:xfrm flipH="1">
            <a:off x="8131946" y="5191353"/>
            <a:ext cx="36905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Les mots sont mal choisi pour parler des métiers. Le </a:t>
            </a:r>
            <a:r>
              <a:rPr lang="fr-FR" dirty="0" err="1"/>
              <a:t>footer</a:t>
            </a:r>
            <a:r>
              <a:rPr lang="fr-FR" dirty="0"/>
              <a:t> est surchargé d’information.</a:t>
            </a:r>
          </a:p>
        </p:txBody>
      </p:sp>
      <p:pic>
        <p:nvPicPr>
          <p:cNvPr id="16" name="Espace réservé du contenu 15">
            <a:extLst>
              <a:ext uri="{FF2B5EF4-FFF2-40B4-BE49-F238E27FC236}">
                <a16:creationId xmlns:a16="http://schemas.microsoft.com/office/drawing/2014/main" id="{2B1B5C9F-7D4C-49F3-B356-18C323E2D9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315" y="1957973"/>
            <a:ext cx="7814926" cy="3830128"/>
          </a:xfrm>
        </p:spPr>
      </p:pic>
    </p:spTree>
    <p:extLst>
      <p:ext uri="{BB962C8B-B14F-4D97-AF65-F5344CB8AC3E}">
        <p14:creationId xmlns:p14="http://schemas.microsoft.com/office/powerpoint/2010/main" val="19247159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Espace réservé du contenu 14">
            <a:extLst>
              <a:ext uri="{FF2B5EF4-FFF2-40B4-BE49-F238E27FC236}">
                <a16:creationId xmlns:a16="http://schemas.microsoft.com/office/drawing/2014/main" id="{558F3D96-813F-41ED-BFFA-C9607B8DCA6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6" b="4196"/>
          <a:stretch/>
        </p:blipFill>
        <p:spPr>
          <a:xfrm>
            <a:off x="7620351" y="10"/>
            <a:ext cx="4571649" cy="685799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0BE7827-5B1A-4F37-BF70-19F7C5C6BD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7501468" y="1"/>
            <a:ext cx="4690532" cy="6858000"/>
          </a:xfrm>
          <a:prstGeom prst="rect">
            <a:avLst/>
          </a:prstGeom>
        </p:spPr>
      </p:pic>
      <p:sp>
        <p:nvSpPr>
          <p:cNvPr id="22" name="Titre 1">
            <a:extLst>
              <a:ext uri="{FF2B5EF4-FFF2-40B4-BE49-F238E27FC236}">
                <a16:creationId xmlns:a16="http://schemas.microsoft.com/office/drawing/2014/main" id="{E7FBBC19-4CFB-45D4-A242-C2878E85C976}"/>
              </a:ext>
            </a:extLst>
          </p:cNvPr>
          <p:cNvSpPr txBox="1">
            <a:spLocks/>
          </p:cNvSpPr>
          <p:nvPr/>
        </p:nvSpPr>
        <p:spPr>
          <a:xfrm>
            <a:off x="-1" y="-1"/>
            <a:ext cx="5347856" cy="106680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fr-FR" sz="1300" dirty="0"/>
              <a:t>     II - Présentation de mon projet </a:t>
            </a:r>
            <a:br>
              <a:rPr lang="fr-FR" dirty="0"/>
            </a:br>
            <a:r>
              <a:rPr lang="fr-FR" dirty="0"/>
              <a:t>   </a:t>
            </a:r>
            <a:r>
              <a:rPr lang="fr-FR" sz="3200" dirty="0"/>
              <a:t>Objectif du site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3B2004CE-A766-4535-8A3B-14DC6E49EDB9}"/>
              </a:ext>
            </a:extLst>
          </p:cNvPr>
          <p:cNvSpPr txBox="1"/>
          <p:nvPr/>
        </p:nvSpPr>
        <p:spPr>
          <a:xfrm>
            <a:off x="1320800" y="2348090"/>
            <a:ext cx="47752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Permettre à CJ-Sécurité Privée de recruter plus d’agents de sécurité.</a:t>
            </a:r>
          </a:p>
          <a:p>
            <a:r>
              <a:rPr lang="fr-FR" dirty="0"/>
              <a:t>Accroitre la visibilité de l’entreprise à l’échelle nationale.</a:t>
            </a:r>
          </a:p>
          <a:p>
            <a:r>
              <a:rPr lang="fr-FR" dirty="0"/>
              <a:t>Permettre à ses clients de contracter des devis en lignes.</a:t>
            </a:r>
          </a:p>
        </p:txBody>
      </p:sp>
    </p:spTree>
    <p:extLst>
      <p:ext uri="{BB962C8B-B14F-4D97-AF65-F5344CB8AC3E}">
        <p14:creationId xmlns:p14="http://schemas.microsoft.com/office/powerpoint/2010/main" val="39451982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8D522FB-5B54-4B07-9A40-AC0E2BD404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-1"/>
            <a:ext cx="5347856" cy="1066801"/>
          </a:xfrm>
        </p:spPr>
        <p:txBody>
          <a:bodyPr>
            <a:normAutofit/>
          </a:bodyPr>
          <a:lstStyle/>
          <a:p>
            <a:pPr algn="l"/>
            <a:r>
              <a:rPr lang="fr-FR" sz="1300" dirty="0"/>
              <a:t>     II - Présentation de mon projet </a:t>
            </a:r>
            <a:br>
              <a:rPr lang="fr-FR" dirty="0"/>
            </a:br>
            <a:r>
              <a:rPr lang="fr-FR" dirty="0"/>
              <a:t>   </a:t>
            </a:r>
            <a:r>
              <a:rPr lang="fr-FR" sz="3200" dirty="0"/>
              <a:t>Arborescence</a:t>
            </a: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77E246C9-FD4C-4A17-AAF4-3D8B5DE8B4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733" y="962146"/>
            <a:ext cx="10464800" cy="5665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4307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8D522FB-5B54-4B07-9A40-AC0E2BD404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99" y="37810"/>
            <a:ext cx="5347856" cy="1066801"/>
          </a:xfrm>
        </p:spPr>
        <p:txBody>
          <a:bodyPr>
            <a:normAutofit/>
          </a:bodyPr>
          <a:lstStyle/>
          <a:p>
            <a:pPr algn="l"/>
            <a:r>
              <a:rPr lang="fr-FR" sz="1300" dirty="0"/>
              <a:t>     II - Présentation de mon projet </a:t>
            </a:r>
            <a:br>
              <a:rPr lang="fr-FR" dirty="0"/>
            </a:br>
            <a:r>
              <a:rPr lang="fr-FR" sz="3200" dirty="0"/>
              <a:t>   Fonctionnalités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8EEE1D00-01ED-477D-B7BB-49EEA2A09DDF}"/>
              </a:ext>
            </a:extLst>
          </p:cNvPr>
          <p:cNvSpPr txBox="1"/>
          <p:nvPr/>
        </p:nvSpPr>
        <p:spPr>
          <a:xfrm>
            <a:off x="2974109" y="1579418"/>
            <a:ext cx="755534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Création de compte utilisateur</a:t>
            </a:r>
          </a:p>
          <a:p>
            <a:r>
              <a:rPr lang="fr-FR" dirty="0"/>
              <a:t>Espace utilisateur accessible par mot de passe</a:t>
            </a:r>
          </a:p>
          <a:p>
            <a:r>
              <a:rPr lang="fr-FR" dirty="0"/>
              <a:t>Edition de son profil</a:t>
            </a:r>
          </a:p>
          <a:p>
            <a:r>
              <a:rPr lang="fr-FR" dirty="0"/>
              <a:t>Modification de son profil</a:t>
            </a:r>
          </a:p>
          <a:p>
            <a:r>
              <a:rPr lang="fr-FR" dirty="0"/>
              <a:t>Suppression de son profil</a:t>
            </a:r>
          </a:p>
          <a:p>
            <a:r>
              <a:rPr lang="fr-FR" dirty="0"/>
              <a:t>Postuler</a:t>
            </a:r>
          </a:p>
          <a:p>
            <a:r>
              <a:rPr lang="fr-FR" dirty="0"/>
              <a:t>Editer sa candidature</a:t>
            </a:r>
          </a:p>
          <a:p>
            <a:r>
              <a:rPr lang="fr-FR" dirty="0"/>
              <a:t>Modifier sa candidature</a:t>
            </a:r>
          </a:p>
          <a:p>
            <a:r>
              <a:rPr lang="fr-FR" dirty="0"/>
              <a:t>Supprimer sa candidature</a:t>
            </a:r>
          </a:p>
        </p:txBody>
      </p:sp>
      <p:sp>
        <p:nvSpPr>
          <p:cNvPr id="6" name="Flèche : chevron 5">
            <a:extLst>
              <a:ext uri="{FF2B5EF4-FFF2-40B4-BE49-F238E27FC236}">
                <a16:creationId xmlns:a16="http://schemas.microsoft.com/office/drawing/2014/main" id="{F4DD5086-C34B-422A-9939-2987CF334851}"/>
              </a:ext>
            </a:extLst>
          </p:cNvPr>
          <p:cNvSpPr/>
          <p:nvPr/>
        </p:nvSpPr>
        <p:spPr>
          <a:xfrm>
            <a:off x="2542303" y="1749714"/>
            <a:ext cx="184727" cy="129309"/>
          </a:xfrm>
          <a:prstGeom prst="chevron">
            <a:avLst/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7" name="Flèche : chevron 6">
            <a:extLst>
              <a:ext uri="{FF2B5EF4-FFF2-40B4-BE49-F238E27FC236}">
                <a16:creationId xmlns:a16="http://schemas.microsoft.com/office/drawing/2014/main" id="{3EFF54BD-EEC5-4BBC-813F-CCC4E18B7CC9}"/>
              </a:ext>
            </a:extLst>
          </p:cNvPr>
          <p:cNvSpPr/>
          <p:nvPr/>
        </p:nvSpPr>
        <p:spPr>
          <a:xfrm>
            <a:off x="2542300" y="2016414"/>
            <a:ext cx="184727" cy="129309"/>
          </a:xfrm>
          <a:prstGeom prst="chevron">
            <a:avLst/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8" name="Flèche : chevron 7">
            <a:extLst>
              <a:ext uri="{FF2B5EF4-FFF2-40B4-BE49-F238E27FC236}">
                <a16:creationId xmlns:a16="http://schemas.microsoft.com/office/drawing/2014/main" id="{598A268A-9EBE-4E5F-A18E-FD29DAB2D110}"/>
              </a:ext>
            </a:extLst>
          </p:cNvPr>
          <p:cNvSpPr/>
          <p:nvPr/>
        </p:nvSpPr>
        <p:spPr>
          <a:xfrm>
            <a:off x="2542300" y="2284268"/>
            <a:ext cx="184727" cy="129309"/>
          </a:xfrm>
          <a:prstGeom prst="chevron">
            <a:avLst/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9" name="Flèche : chevron 8">
            <a:extLst>
              <a:ext uri="{FF2B5EF4-FFF2-40B4-BE49-F238E27FC236}">
                <a16:creationId xmlns:a16="http://schemas.microsoft.com/office/drawing/2014/main" id="{B7B36D23-1DA2-4A4B-BB84-645BFDE12DFA}"/>
              </a:ext>
            </a:extLst>
          </p:cNvPr>
          <p:cNvSpPr/>
          <p:nvPr/>
        </p:nvSpPr>
        <p:spPr>
          <a:xfrm>
            <a:off x="2542300" y="2552122"/>
            <a:ext cx="184727" cy="129309"/>
          </a:xfrm>
          <a:prstGeom prst="chevron">
            <a:avLst/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4" name="Flèche : chevron 13">
            <a:extLst>
              <a:ext uri="{FF2B5EF4-FFF2-40B4-BE49-F238E27FC236}">
                <a16:creationId xmlns:a16="http://schemas.microsoft.com/office/drawing/2014/main" id="{93DE295E-A979-44C6-BBED-09E96FEBFA83}"/>
              </a:ext>
            </a:extLst>
          </p:cNvPr>
          <p:cNvSpPr/>
          <p:nvPr/>
        </p:nvSpPr>
        <p:spPr>
          <a:xfrm>
            <a:off x="2542303" y="2828637"/>
            <a:ext cx="184727" cy="129309"/>
          </a:xfrm>
          <a:prstGeom prst="chevron">
            <a:avLst/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5" name="Flèche : chevron 14">
            <a:extLst>
              <a:ext uri="{FF2B5EF4-FFF2-40B4-BE49-F238E27FC236}">
                <a16:creationId xmlns:a16="http://schemas.microsoft.com/office/drawing/2014/main" id="{54C3526D-721C-4C66-8720-138917583D09}"/>
              </a:ext>
            </a:extLst>
          </p:cNvPr>
          <p:cNvSpPr/>
          <p:nvPr/>
        </p:nvSpPr>
        <p:spPr>
          <a:xfrm>
            <a:off x="2542300" y="3095337"/>
            <a:ext cx="184727" cy="129309"/>
          </a:xfrm>
          <a:prstGeom prst="chevron">
            <a:avLst/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6" name="Flèche : chevron 15">
            <a:extLst>
              <a:ext uri="{FF2B5EF4-FFF2-40B4-BE49-F238E27FC236}">
                <a16:creationId xmlns:a16="http://schemas.microsoft.com/office/drawing/2014/main" id="{E8C3F30A-1651-48C7-A13E-56E396916565}"/>
              </a:ext>
            </a:extLst>
          </p:cNvPr>
          <p:cNvSpPr/>
          <p:nvPr/>
        </p:nvSpPr>
        <p:spPr>
          <a:xfrm>
            <a:off x="2542300" y="3363191"/>
            <a:ext cx="184727" cy="129309"/>
          </a:xfrm>
          <a:prstGeom prst="chevron">
            <a:avLst/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7" name="Flèche : chevron 16">
            <a:extLst>
              <a:ext uri="{FF2B5EF4-FFF2-40B4-BE49-F238E27FC236}">
                <a16:creationId xmlns:a16="http://schemas.microsoft.com/office/drawing/2014/main" id="{44F7A72D-D8D8-4370-8F6E-6279E7619701}"/>
              </a:ext>
            </a:extLst>
          </p:cNvPr>
          <p:cNvSpPr/>
          <p:nvPr/>
        </p:nvSpPr>
        <p:spPr>
          <a:xfrm>
            <a:off x="2542300" y="3631045"/>
            <a:ext cx="184727" cy="129309"/>
          </a:xfrm>
          <a:prstGeom prst="chevron">
            <a:avLst/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8" name="Flèche : chevron 17">
            <a:extLst>
              <a:ext uri="{FF2B5EF4-FFF2-40B4-BE49-F238E27FC236}">
                <a16:creationId xmlns:a16="http://schemas.microsoft.com/office/drawing/2014/main" id="{066F5755-4D1D-4E8B-81D6-76B76351DB17}"/>
              </a:ext>
            </a:extLst>
          </p:cNvPr>
          <p:cNvSpPr/>
          <p:nvPr/>
        </p:nvSpPr>
        <p:spPr>
          <a:xfrm>
            <a:off x="2542300" y="3907560"/>
            <a:ext cx="184727" cy="129309"/>
          </a:xfrm>
          <a:prstGeom prst="chevron">
            <a:avLst/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65601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8D522FB-5B54-4B07-9A40-AC0E2BD404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-1"/>
            <a:ext cx="5347856" cy="1066801"/>
          </a:xfrm>
        </p:spPr>
        <p:txBody>
          <a:bodyPr>
            <a:normAutofit/>
          </a:bodyPr>
          <a:lstStyle/>
          <a:p>
            <a:pPr algn="l"/>
            <a:r>
              <a:rPr lang="fr-FR" sz="1300" dirty="0"/>
              <a:t>     II - Présentation de mon projet </a:t>
            </a:r>
            <a:br>
              <a:rPr lang="fr-FR" dirty="0"/>
            </a:br>
            <a:r>
              <a:rPr lang="fr-FR" sz="3200" dirty="0"/>
              <a:t>   Fonctionnalités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AEB4D369-2D2B-4BA2-B599-C0C078462B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8131" y="807156"/>
            <a:ext cx="8656794" cy="5791200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D0CE4273-76CD-4064-BEAF-A482E61314EB}"/>
              </a:ext>
            </a:extLst>
          </p:cNvPr>
          <p:cNvSpPr txBox="1"/>
          <p:nvPr/>
        </p:nvSpPr>
        <p:spPr>
          <a:xfrm>
            <a:off x="1106311" y="2686756"/>
            <a:ext cx="1096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Use Case</a:t>
            </a:r>
          </a:p>
        </p:txBody>
      </p:sp>
    </p:spTree>
    <p:extLst>
      <p:ext uri="{BB962C8B-B14F-4D97-AF65-F5344CB8AC3E}">
        <p14:creationId xmlns:p14="http://schemas.microsoft.com/office/powerpoint/2010/main" val="42571762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8D522FB-5B54-4B07-9A40-AC0E2BD404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-1"/>
            <a:ext cx="6196615" cy="1066801"/>
          </a:xfrm>
        </p:spPr>
        <p:txBody>
          <a:bodyPr>
            <a:normAutofit fontScale="90000"/>
          </a:bodyPr>
          <a:lstStyle/>
          <a:p>
            <a:pPr algn="l"/>
            <a:r>
              <a:rPr lang="fr-FR" sz="1300" dirty="0"/>
              <a:t>     III – Prestations attendues</a:t>
            </a:r>
            <a:br>
              <a:rPr lang="fr-FR" dirty="0"/>
            </a:br>
            <a:r>
              <a:rPr lang="fr-FR" sz="3200" dirty="0"/>
              <a:t>   Charte graphique et charte éditoriale</a:t>
            </a:r>
          </a:p>
        </p:txBody>
      </p:sp>
      <p:sp>
        <p:nvSpPr>
          <p:cNvPr id="6" name="Phylactère : pensées 5">
            <a:extLst>
              <a:ext uri="{FF2B5EF4-FFF2-40B4-BE49-F238E27FC236}">
                <a16:creationId xmlns:a16="http://schemas.microsoft.com/office/drawing/2014/main" id="{2B98D6C5-1298-41BF-BB37-772B62EAB121}"/>
              </a:ext>
            </a:extLst>
          </p:cNvPr>
          <p:cNvSpPr/>
          <p:nvPr/>
        </p:nvSpPr>
        <p:spPr>
          <a:xfrm>
            <a:off x="1301966" y="1464547"/>
            <a:ext cx="10253710" cy="3573262"/>
          </a:xfrm>
          <a:prstGeom prst="cloudCallou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13B62AA4-9C85-45C1-9F8C-A7DC0615AA62}"/>
              </a:ext>
            </a:extLst>
          </p:cNvPr>
          <p:cNvSpPr txBox="1"/>
          <p:nvPr/>
        </p:nvSpPr>
        <p:spPr>
          <a:xfrm>
            <a:off x="2673432" y="2235515"/>
            <a:ext cx="7649851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fr-FR" b="1" dirty="0"/>
              <a:t> </a:t>
            </a:r>
            <a:endParaRPr lang="fr-FR" dirty="0"/>
          </a:p>
          <a:p>
            <a:pPr fontAlgn="base"/>
            <a:r>
              <a:rPr lang="fr-FR" dirty="0"/>
              <a:t>Sécurité			Protection			Médiation			Agent</a:t>
            </a:r>
          </a:p>
          <a:p>
            <a:pPr fontAlgn="base"/>
            <a:r>
              <a:rPr lang="fr-FR" dirty="0"/>
              <a:t>		Armes				Sûreté				Equipe</a:t>
            </a:r>
          </a:p>
          <a:p>
            <a:pPr fontAlgn="base"/>
            <a:r>
              <a:rPr lang="fr-FR" dirty="0"/>
              <a:t>Communication	Surveillance			Prevention			Confiance</a:t>
            </a:r>
          </a:p>
          <a:p>
            <a:pPr fontAlgn="base"/>
            <a:r>
              <a:rPr lang="fr-FR" dirty="0"/>
              <a:t>		Service				Prestation			Client</a:t>
            </a:r>
          </a:p>
          <a:p>
            <a:pPr fontAlgn="base"/>
            <a:r>
              <a:rPr lang="fr-FR" dirty="0"/>
              <a:t>Discrétion</a:t>
            </a:r>
          </a:p>
          <a:p>
            <a:endParaRPr lang="fr-FR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133EDE24-FB80-4757-B1D6-1DFCDBBB3EC5}"/>
              </a:ext>
            </a:extLst>
          </p:cNvPr>
          <p:cNvSpPr txBox="1"/>
          <p:nvPr/>
        </p:nvSpPr>
        <p:spPr>
          <a:xfrm>
            <a:off x="2242910" y="5393453"/>
            <a:ext cx="1710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Brainstorming :</a:t>
            </a:r>
          </a:p>
        </p:txBody>
      </p:sp>
    </p:spTree>
    <p:extLst>
      <p:ext uri="{BB962C8B-B14F-4D97-AF65-F5344CB8AC3E}">
        <p14:creationId xmlns:p14="http://schemas.microsoft.com/office/powerpoint/2010/main" val="38398898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8D522FB-5B54-4B07-9A40-AC0E2BD404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-1"/>
            <a:ext cx="6196615" cy="1066801"/>
          </a:xfrm>
        </p:spPr>
        <p:txBody>
          <a:bodyPr>
            <a:normAutofit fontScale="90000"/>
          </a:bodyPr>
          <a:lstStyle/>
          <a:p>
            <a:pPr algn="l"/>
            <a:r>
              <a:rPr lang="fr-FR" sz="1300" dirty="0"/>
              <a:t>     III – Prestations attendues</a:t>
            </a:r>
            <a:br>
              <a:rPr lang="fr-FR" dirty="0"/>
            </a:br>
            <a:r>
              <a:rPr lang="fr-FR" sz="3200" dirty="0"/>
              <a:t>   Charte graphique et charte éditoriale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133EDE24-FB80-4757-B1D6-1DFCDBBB3EC5}"/>
              </a:ext>
            </a:extLst>
          </p:cNvPr>
          <p:cNvSpPr txBox="1"/>
          <p:nvPr/>
        </p:nvSpPr>
        <p:spPr>
          <a:xfrm>
            <a:off x="700437" y="1458762"/>
            <a:ext cx="2097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Echelle d’Osgood :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AB12AF53-D981-49FA-A461-7481C09B5B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2135" y="1708726"/>
            <a:ext cx="6196614" cy="4898165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2F9F4413-44B5-4C70-A38A-CF4FD3381A02}"/>
              </a:ext>
            </a:extLst>
          </p:cNvPr>
          <p:cNvSpPr txBox="1"/>
          <p:nvPr/>
        </p:nvSpPr>
        <p:spPr>
          <a:xfrm>
            <a:off x="8626764" y="1911938"/>
            <a:ext cx="968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Sécurité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00E22637-F54A-4DED-A76A-1B09034E4C1F}"/>
              </a:ext>
            </a:extLst>
          </p:cNvPr>
          <p:cNvSpPr txBox="1"/>
          <p:nvPr/>
        </p:nvSpPr>
        <p:spPr>
          <a:xfrm>
            <a:off x="3776690" y="5361541"/>
            <a:ext cx="1200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Discrétion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CFA6EC53-6905-4172-AE42-B262D22C98A6}"/>
              </a:ext>
            </a:extLst>
          </p:cNvPr>
          <p:cNvSpPr txBox="1"/>
          <p:nvPr/>
        </p:nvSpPr>
        <p:spPr>
          <a:xfrm>
            <a:off x="5597731" y="3973142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Protection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CC7F9F9E-FA0F-4B15-BDBC-BD2F7D7F9494}"/>
              </a:ext>
            </a:extLst>
          </p:cNvPr>
          <p:cNvSpPr txBox="1"/>
          <p:nvPr/>
        </p:nvSpPr>
        <p:spPr>
          <a:xfrm>
            <a:off x="6783054" y="3282847"/>
            <a:ext cx="895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Service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91166170-A7F1-41FA-9D86-650ABADA73C5}"/>
              </a:ext>
            </a:extLst>
          </p:cNvPr>
          <p:cNvSpPr txBox="1"/>
          <p:nvPr/>
        </p:nvSpPr>
        <p:spPr>
          <a:xfrm>
            <a:off x="7494341" y="2592552"/>
            <a:ext cx="1245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Confiance 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38886DE9-1CE0-4576-AE8A-B1F998F30E2F}"/>
              </a:ext>
            </a:extLst>
          </p:cNvPr>
          <p:cNvSpPr txBox="1"/>
          <p:nvPr/>
        </p:nvSpPr>
        <p:spPr>
          <a:xfrm>
            <a:off x="4526756" y="4671246"/>
            <a:ext cx="1380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Surveillance</a:t>
            </a:r>
          </a:p>
        </p:txBody>
      </p:sp>
    </p:spTree>
    <p:extLst>
      <p:ext uri="{BB962C8B-B14F-4D97-AF65-F5344CB8AC3E}">
        <p14:creationId xmlns:p14="http://schemas.microsoft.com/office/powerpoint/2010/main" val="29705465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8D522FB-5B54-4B07-9A40-AC0E2BD404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-1"/>
            <a:ext cx="6196615" cy="1066801"/>
          </a:xfrm>
        </p:spPr>
        <p:txBody>
          <a:bodyPr>
            <a:normAutofit fontScale="90000"/>
          </a:bodyPr>
          <a:lstStyle/>
          <a:p>
            <a:pPr algn="l"/>
            <a:r>
              <a:rPr lang="fr-FR" sz="1300" dirty="0"/>
              <a:t>     III – Prestations attendues</a:t>
            </a:r>
            <a:br>
              <a:rPr lang="fr-FR" dirty="0"/>
            </a:br>
            <a:r>
              <a:rPr lang="fr-FR" sz="3200" dirty="0"/>
              <a:t>   Charte graphique et charte éditoriale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133EDE24-FB80-4757-B1D6-1DFCDBBB3EC5}"/>
              </a:ext>
            </a:extLst>
          </p:cNvPr>
          <p:cNvSpPr txBox="1"/>
          <p:nvPr/>
        </p:nvSpPr>
        <p:spPr>
          <a:xfrm>
            <a:off x="792800" y="2374995"/>
            <a:ext cx="2606804" cy="2893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MoodBoard:</a:t>
            </a:r>
          </a:p>
          <a:p>
            <a:endParaRPr lang="fr-FR" dirty="0"/>
          </a:p>
          <a:p>
            <a:r>
              <a:rPr lang="fr-FR" dirty="0"/>
              <a:t>Le ton est donné par une</a:t>
            </a:r>
          </a:p>
          <a:p>
            <a:r>
              <a:rPr lang="fr-FR" dirty="0"/>
              <a:t>Sélection de mot clés:</a:t>
            </a:r>
          </a:p>
          <a:p>
            <a:endParaRPr lang="fr-FR" dirty="0"/>
          </a:p>
          <a:p>
            <a:r>
              <a:rPr lang="fr-FR" dirty="0"/>
              <a:t>	</a:t>
            </a:r>
            <a:r>
              <a:rPr lang="fr-FR" sz="1400" dirty="0"/>
              <a:t>Confiance</a:t>
            </a:r>
          </a:p>
          <a:p>
            <a:r>
              <a:rPr lang="fr-FR" sz="1400" dirty="0"/>
              <a:t>	Sécurité</a:t>
            </a:r>
          </a:p>
          <a:p>
            <a:r>
              <a:rPr lang="fr-FR" sz="1400" dirty="0"/>
              <a:t>	Protection</a:t>
            </a:r>
          </a:p>
          <a:p>
            <a:r>
              <a:rPr lang="fr-FR" sz="1400" dirty="0"/>
              <a:t>	Discrétion</a:t>
            </a:r>
          </a:p>
          <a:p>
            <a:r>
              <a:rPr lang="fr-FR" sz="1400" dirty="0"/>
              <a:t>	Surveillance</a:t>
            </a:r>
          </a:p>
          <a:p>
            <a:r>
              <a:rPr lang="fr-FR" dirty="0"/>
              <a:t>	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A8BCFEB1-D2B1-49B5-B459-37996EFBEE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6624" y="1066800"/>
            <a:ext cx="7773486" cy="5509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5324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8D522FB-5B54-4B07-9A40-AC0E2BD404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-1"/>
            <a:ext cx="6196615" cy="1066801"/>
          </a:xfrm>
        </p:spPr>
        <p:txBody>
          <a:bodyPr>
            <a:normAutofit fontScale="90000"/>
          </a:bodyPr>
          <a:lstStyle/>
          <a:p>
            <a:pPr algn="l"/>
            <a:r>
              <a:rPr lang="fr-FR" sz="1300" dirty="0"/>
              <a:t>     III – Prestations attendues</a:t>
            </a:r>
            <a:br>
              <a:rPr lang="fr-FR" dirty="0"/>
            </a:br>
            <a:r>
              <a:rPr lang="fr-FR" sz="3200" dirty="0"/>
              <a:t>   Charte graphique et charte éditoriale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133EDE24-FB80-4757-B1D6-1DFCDBBB3EC5}"/>
              </a:ext>
            </a:extLst>
          </p:cNvPr>
          <p:cNvSpPr txBox="1"/>
          <p:nvPr/>
        </p:nvSpPr>
        <p:spPr>
          <a:xfrm>
            <a:off x="3277382" y="2910705"/>
            <a:ext cx="10262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Style tile</a:t>
            </a:r>
            <a:endParaRPr lang="fr-FR" sz="1400" dirty="0"/>
          </a:p>
          <a:p>
            <a:r>
              <a:rPr lang="fr-FR" dirty="0"/>
              <a:t>	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24564333-8E20-4994-8615-2E9D1F6C23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7840" y="386644"/>
            <a:ext cx="4310863" cy="6084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5729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A2A98F7-7DAB-4EB6-80C6-0A50D3EB8A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Sommaire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22A761A-E580-4F0B-905F-369B4874AD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4369405" cy="4058751"/>
          </a:xfrm>
        </p:spPr>
        <p:txBody>
          <a:bodyPr/>
          <a:lstStyle/>
          <a:p>
            <a:pPr marL="36900" indent="0" algn="r">
              <a:buNone/>
            </a:pPr>
            <a:r>
              <a:rPr lang="fr-FR" dirty="0"/>
              <a:t>I - Présentation personnel 		      3</a:t>
            </a:r>
          </a:p>
          <a:p>
            <a:pPr marL="36900" indent="0" algn="r">
              <a:buNone/>
            </a:pPr>
            <a:endParaRPr lang="fr-FR" dirty="0"/>
          </a:p>
          <a:p>
            <a:pPr marL="36900" indent="0" algn="r">
              <a:buNone/>
            </a:pPr>
            <a:r>
              <a:rPr lang="fr-FR" dirty="0"/>
              <a:t>II - Présentation de mon projet	      4</a:t>
            </a:r>
          </a:p>
          <a:p>
            <a:pPr marL="36900" indent="0">
              <a:buNone/>
            </a:pPr>
            <a:r>
              <a:rPr lang="fr-FR" sz="1400" dirty="0"/>
              <a:t>	Contexte					     	         4</a:t>
            </a:r>
          </a:p>
          <a:p>
            <a:pPr marL="36900" indent="0">
              <a:buNone/>
            </a:pPr>
            <a:r>
              <a:rPr lang="fr-FR" sz="1400" dirty="0"/>
              <a:t>	Les cibles						         5</a:t>
            </a:r>
          </a:p>
          <a:p>
            <a:pPr marL="36900" indent="0">
              <a:buNone/>
            </a:pPr>
            <a:r>
              <a:rPr lang="fr-FR" sz="1400" dirty="0"/>
              <a:t>	Concurrences</a:t>
            </a:r>
          </a:p>
          <a:p>
            <a:pPr marL="36900" indent="0">
              <a:buNone/>
            </a:pPr>
            <a:r>
              <a:rPr lang="fr-FR" sz="1400" dirty="0"/>
              <a:t>	Objectif du site</a:t>
            </a:r>
          </a:p>
          <a:p>
            <a:pPr marL="36900" indent="0">
              <a:buNone/>
            </a:pPr>
            <a:r>
              <a:rPr lang="fr-FR" sz="1400" dirty="0"/>
              <a:t>	Arborescence</a:t>
            </a:r>
          </a:p>
          <a:p>
            <a:pPr marL="36900" indent="0">
              <a:buNone/>
            </a:pPr>
            <a:r>
              <a:rPr lang="fr-FR" sz="1400" dirty="0"/>
              <a:t>	Contenus</a:t>
            </a:r>
          </a:p>
          <a:p>
            <a:pPr marL="36900" indent="0">
              <a:buNone/>
            </a:pPr>
            <a:r>
              <a:rPr lang="fr-FR" sz="1400" dirty="0"/>
              <a:t>	Fonctionnalités</a:t>
            </a:r>
          </a:p>
          <a:p>
            <a:pPr marL="36900" indent="0">
              <a:buNone/>
            </a:pPr>
            <a:r>
              <a:rPr lang="fr-FR" sz="1400" dirty="0"/>
              <a:t>	Langues</a:t>
            </a:r>
          </a:p>
        </p:txBody>
      </p:sp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2A4B4BDC-CE39-4FD4-9FD6-32D85C3D3A09}"/>
              </a:ext>
            </a:extLst>
          </p:cNvPr>
          <p:cNvSpPr txBox="1">
            <a:spLocks/>
          </p:cNvSpPr>
          <p:nvPr/>
        </p:nvSpPr>
        <p:spPr>
          <a:xfrm>
            <a:off x="6275504" y="1580050"/>
            <a:ext cx="4369405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 algn="r">
              <a:buFont typeface="Wingdings 2" charset="2"/>
              <a:buNone/>
            </a:pPr>
            <a:r>
              <a:rPr lang="fr-FR" dirty="0"/>
              <a:t>III - Présentation attendues	             3</a:t>
            </a:r>
          </a:p>
          <a:p>
            <a:pPr marL="36900" indent="0">
              <a:buFont typeface="Wingdings 2" charset="2"/>
              <a:buNone/>
            </a:pPr>
            <a:r>
              <a:rPr lang="fr-FR" dirty="0"/>
              <a:t>	</a:t>
            </a:r>
            <a:r>
              <a:rPr lang="fr-FR" sz="1400" dirty="0"/>
              <a:t>Charte graphique et charte éditoriale</a:t>
            </a:r>
          </a:p>
          <a:p>
            <a:pPr marL="36900" indent="0">
              <a:buFont typeface="Wingdings 2" charset="2"/>
              <a:buNone/>
            </a:pPr>
            <a:r>
              <a:rPr lang="fr-FR" dirty="0"/>
              <a:t>	</a:t>
            </a:r>
            <a:r>
              <a:rPr lang="fr-FR" sz="1400" dirty="0"/>
              <a:t>Développement</a:t>
            </a:r>
          </a:p>
          <a:p>
            <a:pPr marL="36900" indent="0">
              <a:buFont typeface="Wingdings 2" charset="2"/>
              <a:buNone/>
            </a:pPr>
            <a:r>
              <a:rPr lang="fr-FR" sz="1400" dirty="0"/>
              <a:t>	Dépôt du nom de domaine et adresse mail</a:t>
            </a:r>
          </a:p>
          <a:p>
            <a:pPr marL="36900" indent="0">
              <a:buFont typeface="Wingdings 2" charset="2"/>
              <a:buNone/>
            </a:pPr>
            <a:r>
              <a:rPr lang="fr-FR" sz="1400" dirty="0"/>
              <a:t>	Référencement</a:t>
            </a:r>
          </a:p>
          <a:p>
            <a:pPr marL="36900" indent="0">
              <a:buFont typeface="Wingdings 2" charset="2"/>
              <a:buNone/>
            </a:pPr>
            <a:r>
              <a:rPr lang="fr-FR" sz="1400" dirty="0"/>
              <a:t>	Mises à jour</a:t>
            </a:r>
          </a:p>
          <a:p>
            <a:pPr marL="36900" indent="0">
              <a:buFont typeface="Wingdings 2" charset="2"/>
              <a:buNone/>
            </a:pPr>
            <a:r>
              <a:rPr lang="fr-FR" sz="1400" dirty="0"/>
              <a:t>	Statistique de connections</a:t>
            </a:r>
          </a:p>
          <a:p>
            <a:pPr marL="36900" indent="0">
              <a:buFont typeface="Wingdings 2" charset="2"/>
              <a:buNone/>
            </a:pPr>
            <a:endParaRPr lang="fr-FR" sz="1400" dirty="0"/>
          </a:p>
          <a:p>
            <a:pPr marL="36900" indent="0">
              <a:buFont typeface="Wingdings 2" charset="2"/>
              <a:buNone/>
            </a:pPr>
            <a:r>
              <a:rPr lang="fr-FR" sz="1400" dirty="0"/>
              <a:t>IV - Planning prévisionnel</a:t>
            </a:r>
          </a:p>
          <a:p>
            <a:pPr marL="36900" indent="0">
              <a:buFont typeface="Wingdings 2" charset="2"/>
              <a:buNone/>
            </a:pPr>
            <a:endParaRPr lang="fr-FR" sz="1400" dirty="0"/>
          </a:p>
          <a:p>
            <a:pPr marL="36900" indent="0">
              <a:buFont typeface="Wingdings 2" charset="2"/>
              <a:buNone/>
            </a:pPr>
            <a:r>
              <a:rPr lang="fr-FR" sz="1400" dirty="0"/>
              <a:t>V - Remerciements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965401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8D522FB-5B54-4B07-9A40-AC0E2BD404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-1"/>
            <a:ext cx="6196615" cy="1066801"/>
          </a:xfrm>
        </p:spPr>
        <p:txBody>
          <a:bodyPr>
            <a:normAutofit/>
          </a:bodyPr>
          <a:lstStyle/>
          <a:p>
            <a:pPr algn="l"/>
            <a:r>
              <a:rPr lang="fr-FR" sz="1300" dirty="0"/>
              <a:t>     III – Prestations attendues</a:t>
            </a:r>
            <a:br>
              <a:rPr lang="fr-FR" dirty="0"/>
            </a:br>
            <a:r>
              <a:rPr lang="fr-FR" sz="3200" dirty="0"/>
              <a:t>   Maquettage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133EDE24-FB80-4757-B1D6-1DFCDBBB3EC5}"/>
              </a:ext>
            </a:extLst>
          </p:cNvPr>
          <p:cNvSpPr txBox="1"/>
          <p:nvPr/>
        </p:nvSpPr>
        <p:spPr>
          <a:xfrm>
            <a:off x="3277382" y="291070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	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F3E082AC-0E3A-45E0-A9C0-4A51CB74D5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0691" y="197555"/>
            <a:ext cx="4556184" cy="6462889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49BFB78D-2152-429F-8342-7BED4D2B7CD9}"/>
              </a:ext>
            </a:extLst>
          </p:cNvPr>
          <p:cNvSpPr txBox="1"/>
          <p:nvPr/>
        </p:nvSpPr>
        <p:spPr>
          <a:xfrm>
            <a:off x="3032122" y="3095371"/>
            <a:ext cx="891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Zoning</a:t>
            </a:r>
          </a:p>
        </p:txBody>
      </p:sp>
    </p:spTree>
    <p:extLst>
      <p:ext uri="{BB962C8B-B14F-4D97-AF65-F5344CB8AC3E}">
        <p14:creationId xmlns:p14="http://schemas.microsoft.com/office/powerpoint/2010/main" val="32926372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8D522FB-5B54-4B07-9A40-AC0E2BD404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-1"/>
            <a:ext cx="6196615" cy="1066801"/>
          </a:xfrm>
        </p:spPr>
        <p:txBody>
          <a:bodyPr>
            <a:normAutofit/>
          </a:bodyPr>
          <a:lstStyle/>
          <a:p>
            <a:pPr algn="l"/>
            <a:r>
              <a:rPr lang="fr-FR" sz="1300" dirty="0"/>
              <a:t>     III – Prestations attendues</a:t>
            </a:r>
            <a:br>
              <a:rPr lang="fr-FR" dirty="0"/>
            </a:br>
            <a:r>
              <a:rPr lang="fr-FR" sz="3200" dirty="0"/>
              <a:t>   Maquettage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133EDE24-FB80-4757-B1D6-1DFCDBBB3EC5}"/>
              </a:ext>
            </a:extLst>
          </p:cNvPr>
          <p:cNvSpPr txBox="1"/>
          <p:nvPr/>
        </p:nvSpPr>
        <p:spPr>
          <a:xfrm>
            <a:off x="3277382" y="291070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	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49BFB78D-2152-429F-8342-7BED4D2B7CD9}"/>
              </a:ext>
            </a:extLst>
          </p:cNvPr>
          <p:cNvSpPr txBox="1"/>
          <p:nvPr/>
        </p:nvSpPr>
        <p:spPr>
          <a:xfrm>
            <a:off x="3032122" y="3095371"/>
            <a:ext cx="1235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Wireframe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ACF60FC1-C58B-498E-BEA6-958DFD824D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1873" y="219363"/>
            <a:ext cx="4574305" cy="6419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6486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8D522FB-5B54-4B07-9A40-AC0E2BD404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-1"/>
            <a:ext cx="6196615" cy="1066801"/>
          </a:xfrm>
        </p:spPr>
        <p:txBody>
          <a:bodyPr>
            <a:normAutofit/>
          </a:bodyPr>
          <a:lstStyle/>
          <a:p>
            <a:pPr algn="l"/>
            <a:r>
              <a:rPr lang="fr-FR" sz="1300" dirty="0"/>
              <a:t>     III – Prestations attendues</a:t>
            </a:r>
            <a:br>
              <a:rPr lang="fr-FR" dirty="0"/>
            </a:br>
            <a:r>
              <a:rPr lang="fr-FR" sz="3200" dirty="0"/>
              <a:t>   Maquettage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133EDE24-FB80-4757-B1D6-1DFCDBBB3EC5}"/>
              </a:ext>
            </a:extLst>
          </p:cNvPr>
          <p:cNvSpPr txBox="1"/>
          <p:nvPr/>
        </p:nvSpPr>
        <p:spPr>
          <a:xfrm>
            <a:off x="3277382" y="291070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	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B9898723-F449-420F-B92C-8409CECA37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8108" y="1066800"/>
            <a:ext cx="8919157" cy="5320485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02619FF0-2434-4778-B33E-5AED0628578E}"/>
              </a:ext>
            </a:extLst>
          </p:cNvPr>
          <p:cNvSpPr txBox="1"/>
          <p:nvPr/>
        </p:nvSpPr>
        <p:spPr>
          <a:xfrm>
            <a:off x="5346559" y="5329381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Mock-up</a:t>
            </a:r>
          </a:p>
        </p:txBody>
      </p:sp>
    </p:spTree>
    <p:extLst>
      <p:ext uri="{BB962C8B-B14F-4D97-AF65-F5344CB8AC3E}">
        <p14:creationId xmlns:p14="http://schemas.microsoft.com/office/powerpoint/2010/main" val="12560739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8D522FB-5B54-4B07-9A40-AC0E2BD404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-1"/>
            <a:ext cx="6196615" cy="1066801"/>
          </a:xfrm>
        </p:spPr>
        <p:txBody>
          <a:bodyPr>
            <a:normAutofit/>
          </a:bodyPr>
          <a:lstStyle/>
          <a:p>
            <a:pPr algn="l"/>
            <a:r>
              <a:rPr lang="fr-FR" sz="1300" dirty="0"/>
              <a:t>     III – Prestations attendues</a:t>
            </a:r>
            <a:br>
              <a:rPr lang="fr-FR" dirty="0"/>
            </a:br>
            <a:r>
              <a:rPr lang="fr-FR" sz="3200" dirty="0"/>
              <a:t>   Développement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49BFB78D-2152-429F-8342-7BED4D2B7CD9}"/>
              </a:ext>
            </a:extLst>
          </p:cNvPr>
          <p:cNvSpPr txBox="1"/>
          <p:nvPr/>
        </p:nvSpPr>
        <p:spPr>
          <a:xfrm>
            <a:off x="455177" y="1368171"/>
            <a:ext cx="1373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Technologie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77016639-B510-4608-90F0-1530B8047883}"/>
              </a:ext>
            </a:extLst>
          </p:cNvPr>
          <p:cNvSpPr txBox="1"/>
          <p:nvPr/>
        </p:nvSpPr>
        <p:spPr>
          <a:xfrm>
            <a:off x="455177" y="2038874"/>
            <a:ext cx="5671128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Issue de la formation de développement full stack JavaScript/Java, ils deviennent tout deux les langages principaux utilisé pour cette</a:t>
            </a:r>
          </a:p>
          <a:p>
            <a:r>
              <a:rPr lang="fr-FR" sz="1200" dirty="0"/>
              <a:t>Plateforme.</a:t>
            </a:r>
          </a:p>
          <a:p>
            <a:r>
              <a:rPr lang="fr-FR" sz="1200" dirty="0"/>
              <a:t>Le framework Vue.js est utilisé pour sa souplesse de création front-end, pour permettre la conception modulaire de CJ-Sécurité Privée</a:t>
            </a:r>
          </a:p>
          <a:p>
            <a:r>
              <a:rPr lang="fr-FR" sz="1200" dirty="0"/>
              <a:t>, et sa possibilité de créer des interfaces rapidement.</a:t>
            </a:r>
          </a:p>
          <a:p>
            <a:endParaRPr lang="fr-FR" sz="1200" dirty="0"/>
          </a:p>
          <a:p>
            <a:r>
              <a:rPr lang="fr-FR" sz="1200" dirty="0"/>
              <a:t>Pour le back-end, Springboot permet de créer un serveur simple d’utilisation et optimale pour la communication entre client/serveur </a:t>
            </a:r>
          </a:p>
          <a:p>
            <a:r>
              <a:rPr lang="fr-FR" sz="1200" dirty="0"/>
              <a:t>et base de donnée/serveur.</a:t>
            </a:r>
          </a:p>
          <a:p>
            <a:endParaRPr lang="fr-FR" sz="1200" dirty="0"/>
          </a:p>
          <a:p>
            <a:r>
              <a:rPr lang="fr-FR" sz="1200" dirty="0"/>
              <a:t>Le système de gestion de base de donnée relationnelle est MySQL car c’est le seul que j’ai vu pendant ma formation et j’ai donc plus</a:t>
            </a:r>
          </a:p>
          <a:p>
            <a:r>
              <a:rPr lang="fr-FR" sz="1200" dirty="0"/>
              <a:t>de facilité avec.</a:t>
            </a:r>
          </a:p>
          <a:p>
            <a:endParaRPr lang="fr-FR" sz="1200" dirty="0"/>
          </a:p>
          <a:p>
            <a:r>
              <a:rPr lang="fr-FR" sz="1200" dirty="0"/>
              <a:t>Le format Json est utilisé pour le transfert de données car il est léger, pris en charge par de nombreux langages et permet de stocker </a:t>
            </a:r>
          </a:p>
          <a:p>
            <a:r>
              <a:rPr lang="fr-FR" sz="1200" dirty="0"/>
              <a:t>des données de différents types.</a:t>
            </a:r>
          </a:p>
          <a:p>
            <a:endParaRPr lang="fr-FR" sz="1200" dirty="0"/>
          </a:p>
          <a:p>
            <a:r>
              <a:rPr lang="fr-FR" sz="1200" dirty="0"/>
              <a:t>Pour sécuriser mon application j’ai choisis SpringSecurity et le Jason Web Token car se sont les outils que je maitrise le mieux afin</a:t>
            </a:r>
          </a:p>
          <a:p>
            <a:r>
              <a:rPr lang="fr-FR" sz="1200" dirty="0"/>
              <a:t>de sécurisé une application.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97BD7EFE-A437-40A5-83CE-95166FF00A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0096" y="184606"/>
            <a:ext cx="1181306" cy="1183565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2CF96B35-38BB-4274-9B5F-8FBA2E70C0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0096" y="1672374"/>
            <a:ext cx="1181306" cy="1183565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34D80086-5460-4634-9D96-2FDFF384DF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9676" y="184605"/>
            <a:ext cx="1181306" cy="1183566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22441B8B-EB7B-444B-88AB-2A5C9253C8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0497" y="3429000"/>
            <a:ext cx="2026326" cy="831298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375DDD67-AA5E-4A27-AB7B-8F5E53076A5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0096" y="3160142"/>
            <a:ext cx="2630486" cy="1371563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B88EEC22-F96E-4829-B6AE-679C6464A91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0096" y="4878601"/>
            <a:ext cx="2700146" cy="984935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B4D4E451-CB48-4F23-B07B-4C544957E35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4886" y="1672374"/>
            <a:ext cx="2996096" cy="1183565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CA2A6008-3D3F-44E4-BBF2-790C894AD25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4886" y="184605"/>
            <a:ext cx="1181306" cy="1183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5284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8D522FB-5B54-4B07-9A40-AC0E2BD404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-1"/>
            <a:ext cx="6196615" cy="1066801"/>
          </a:xfrm>
        </p:spPr>
        <p:txBody>
          <a:bodyPr>
            <a:normAutofit/>
          </a:bodyPr>
          <a:lstStyle/>
          <a:p>
            <a:pPr algn="l"/>
            <a:r>
              <a:rPr lang="fr-FR" sz="1300" dirty="0"/>
              <a:t>     III – Prestations attendues</a:t>
            </a:r>
            <a:br>
              <a:rPr lang="fr-FR" dirty="0"/>
            </a:br>
            <a:r>
              <a:rPr lang="fr-FR" sz="3200" dirty="0"/>
              <a:t>   Développement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49BFB78D-2152-429F-8342-7BED4D2B7CD9}"/>
              </a:ext>
            </a:extLst>
          </p:cNvPr>
          <p:cNvSpPr txBox="1"/>
          <p:nvPr/>
        </p:nvSpPr>
        <p:spPr>
          <a:xfrm>
            <a:off x="455177" y="1368171"/>
            <a:ext cx="1705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Base de donnée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EF20BB2B-3A65-4912-BC7D-B0760A80A7BC}"/>
              </a:ext>
            </a:extLst>
          </p:cNvPr>
          <p:cNvSpPr txBox="1"/>
          <p:nvPr/>
        </p:nvSpPr>
        <p:spPr>
          <a:xfrm>
            <a:off x="609600" y="2318327"/>
            <a:ext cx="25905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4 entités avec 1 table de relation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C7AFC3B5-7283-435E-B17A-073AE287A0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3396" y="447259"/>
            <a:ext cx="4706007" cy="5963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3107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8D522FB-5B54-4B07-9A40-AC0E2BD404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-1"/>
            <a:ext cx="6196615" cy="1066801"/>
          </a:xfrm>
        </p:spPr>
        <p:txBody>
          <a:bodyPr>
            <a:normAutofit/>
          </a:bodyPr>
          <a:lstStyle/>
          <a:p>
            <a:pPr algn="l"/>
            <a:r>
              <a:rPr lang="fr-FR" sz="1300" dirty="0"/>
              <a:t>     III – Prestations attendues</a:t>
            </a:r>
            <a:br>
              <a:rPr lang="fr-FR" dirty="0"/>
            </a:br>
            <a:r>
              <a:rPr lang="fr-FR" sz="3200" dirty="0"/>
              <a:t>   Développement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49BFB78D-2152-429F-8342-7BED4D2B7CD9}"/>
              </a:ext>
            </a:extLst>
          </p:cNvPr>
          <p:cNvSpPr txBox="1"/>
          <p:nvPr/>
        </p:nvSpPr>
        <p:spPr>
          <a:xfrm>
            <a:off x="455177" y="1368171"/>
            <a:ext cx="19784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Diagramme UML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B8F03E90-13D6-4738-ACEF-0FCCB068A4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1055" y="858298"/>
            <a:ext cx="8859970" cy="5658640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72390C38-C75F-4FDA-B1F5-6C54A9A42BAA}"/>
              </a:ext>
            </a:extLst>
          </p:cNvPr>
          <p:cNvSpPr txBox="1"/>
          <p:nvPr/>
        </p:nvSpPr>
        <p:spPr>
          <a:xfrm>
            <a:off x="701964" y="2466109"/>
            <a:ext cx="10647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blablabla</a:t>
            </a:r>
          </a:p>
        </p:txBody>
      </p:sp>
    </p:spTree>
    <p:extLst>
      <p:ext uri="{BB962C8B-B14F-4D97-AF65-F5344CB8AC3E}">
        <p14:creationId xmlns:p14="http://schemas.microsoft.com/office/powerpoint/2010/main" val="21191248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E301B23-3BF8-4153-BCC5-F04CD212CF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0"/>
            <a:ext cx="2429164" cy="970450"/>
          </a:xfrm>
        </p:spPr>
        <p:txBody>
          <a:bodyPr>
            <a:normAutofit/>
          </a:bodyPr>
          <a:lstStyle/>
          <a:p>
            <a:r>
              <a:rPr lang="fr-FR" sz="1200" dirty="0"/>
              <a:t> I - Présentation personnel</a:t>
            </a:r>
            <a:br>
              <a:rPr lang="fr-FR" sz="1200" dirty="0"/>
            </a:br>
            <a:r>
              <a:rPr lang="fr-FR" sz="3200" dirty="0"/>
              <a:t>Qui suis-je?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DB587E6-09E0-44A4-A91A-D560449262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72296" y="2713751"/>
            <a:ext cx="5938421" cy="866080"/>
          </a:xfrm>
        </p:spPr>
        <p:txBody>
          <a:bodyPr/>
          <a:lstStyle/>
          <a:p>
            <a:pPr marL="0" indent="0" algn="ctr">
              <a:buNone/>
            </a:pPr>
            <a:r>
              <a:rPr lang="fr-FR" dirty="0"/>
              <a:t>Je m’appel Gaël POUGETOUT j’ai 27 ans. J’aime la boxe et le airsoft.</a:t>
            </a:r>
          </a:p>
        </p:txBody>
      </p: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51100E4A-66F0-4148-9DA8-7CE3A6B6E7C3}"/>
              </a:ext>
            </a:extLst>
          </p:cNvPr>
          <p:cNvCxnSpPr/>
          <p:nvPr/>
        </p:nvCxnSpPr>
        <p:spPr>
          <a:xfrm>
            <a:off x="133165" y="5699464"/>
            <a:ext cx="1141668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ZoneTexte 7">
            <a:extLst>
              <a:ext uri="{FF2B5EF4-FFF2-40B4-BE49-F238E27FC236}">
                <a16:creationId xmlns:a16="http://schemas.microsoft.com/office/drawing/2014/main" id="{DCEC2589-D1F8-4DB9-B8C8-FB82798B8051}"/>
              </a:ext>
            </a:extLst>
          </p:cNvPr>
          <p:cNvSpPr txBox="1"/>
          <p:nvPr/>
        </p:nvSpPr>
        <p:spPr>
          <a:xfrm>
            <a:off x="243198" y="4948021"/>
            <a:ext cx="2755201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Bac techno STL PLPI</a:t>
            </a:r>
          </a:p>
        </p:txBody>
      </p: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AA0108D2-F0A7-4CA1-B2EF-046484431C01}"/>
              </a:ext>
            </a:extLst>
          </p:cNvPr>
          <p:cNvCxnSpPr>
            <a:cxnSpLocks/>
          </p:cNvCxnSpPr>
          <p:nvPr/>
        </p:nvCxnSpPr>
        <p:spPr>
          <a:xfrm>
            <a:off x="4898586" y="4047850"/>
            <a:ext cx="0" cy="10510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90F1064F-7198-4FA5-9651-EDAAB9846745}"/>
              </a:ext>
            </a:extLst>
          </p:cNvPr>
          <p:cNvCxnSpPr>
            <a:cxnSpLocks/>
          </p:cNvCxnSpPr>
          <p:nvPr/>
        </p:nvCxnSpPr>
        <p:spPr>
          <a:xfrm>
            <a:off x="9979940" y="4075334"/>
            <a:ext cx="0" cy="105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ZoneTexte 27">
            <a:extLst>
              <a:ext uri="{FF2B5EF4-FFF2-40B4-BE49-F238E27FC236}">
                <a16:creationId xmlns:a16="http://schemas.microsoft.com/office/drawing/2014/main" id="{21BD3156-5A8A-45F5-A1B2-CE764A871E93}"/>
              </a:ext>
            </a:extLst>
          </p:cNvPr>
          <p:cNvSpPr txBox="1"/>
          <p:nvPr/>
        </p:nvSpPr>
        <p:spPr>
          <a:xfrm>
            <a:off x="3116062" y="4947478"/>
            <a:ext cx="3160124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Gendarme Adjoint Volontaire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4EE6B605-919C-419B-A682-F92966C304F1}"/>
              </a:ext>
            </a:extLst>
          </p:cNvPr>
          <p:cNvSpPr txBox="1"/>
          <p:nvPr/>
        </p:nvSpPr>
        <p:spPr>
          <a:xfrm>
            <a:off x="6276186" y="4944321"/>
            <a:ext cx="2755201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Policier municipal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B93B841D-5D39-4E59-A45A-EED04899AB5B}"/>
              </a:ext>
            </a:extLst>
          </p:cNvPr>
          <p:cNvSpPr txBox="1"/>
          <p:nvPr/>
        </p:nvSpPr>
        <p:spPr>
          <a:xfrm>
            <a:off x="8602337" y="4951866"/>
            <a:ext cx="2755201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Simplon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FE0E8BE7-F38D-4603-B57E-08D68B9EB604}"/>
              </a:ext>
            </a:extLst>
          </p:cNvPr>
          <p:cNvSpPr txBox="1"/>
          <p:nvPr/>
        </p:nvSpPr>
        <p:spPr>
          <a:xfrm>
            <a:off x="1322133" y="6110532"/>
            <a:ext cx="832655" cy="369332"/>
          </a:xfrm>
          <a:prstGeom prst="rect">
            <a:avLst/>
          </a:prstGeom>
          <a:noFill/>
          <a:ln>
            <a:noFill/>
            <a:beve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2011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D56CDE4-EEA1-4CDA-B924-79BED10F2514}"/>
              </a:ext>
            </a:extLst>
          </p:cNvPr>
          <p:cNvSpPr/>
          <p:nvPr/>
        </p:nvSpPr>
        <p:spPr>
          <a:xfrm>
            <a:off x="1465988" y="5963684"/>
            <a:ext cx="544946" cy="5220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0" name="Connecteur droit 39">
            <a:extLst>
              <a:ext uri="{FF2B5EF4-FFF2-40B4-BE49-F238E27FC236}">
                <a16:creationId xmlns:a16="http://schemas.microsoft.com/office/drawing/2014/main" id="{D637F144-AAD8-4459-ADF6-6FE604713FA6}"/>
              </a:ext>
            </a:extLst>
          </p:cNvPr>
          <p:cNvCxnSpPr>
            <a:cxnSpLocks/>
            <a:endCxn id="36" idx="0"/>
          </p:cNvCxnSpPr>
          <p:nvPr/>
        </p:nvCxnSpPr>
        <p:spPr>
          <a:xfrm>
            <a:off x="1738461" y="5699464"/>
            <a:ext cx="0" cy="2642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C7B16200-E28C-4A68-AC5D-B5586A7A5E63}"/>
              </a:ext>
            </a:extLst>
          </p:cNvPr>
          <p:cNvSpPr/>
          <p:nvPr/>
        </p:nvSpPr>
        <p:spPr>
          <a:xfrm>
            <a:off x="7400351" y="5978774"/>
            <a:ext cx="544946" cy="5220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3" name="Connecteur droit 42">
            <a:extLst>
              <a:ext uri="{FF2B5EF4-FFF2-40B4-BE49-F238E27FC236}">
                <a16:creationId xmlns:a16="http://schemas.microsoft.com/office/drawing/2014/main" id="{2F0FE3BC-68EB-4BEA-BFAD-91BF7FB957E8}"/>
              </a:ext>
            </a:extLst>
          </p:cNvPr>
          <p:cNvCxnSpPr>
            <a:cxnSpLocks/>
            <a:endCxn id="42" idx="0"/>
          </p:cNvCxnSpPr>
          <p:nvPr/>
        </p:nvCxnSpPr>
        <p:spPr>
          <a:xfrm>
            <a:off x="7672824" y="5714554"/>
            <a:ext cx="0" cy="2642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302C464F-F80C-4B22-8676-96E76F48F04F}"/>
              </a:ext>
            </a:extLst>
          </p:cNvPr>
          <p:cNvSpPr/>
          <p:nvPr/>
        </p:nvSpPr>
        <p:spPr>
          <a:xfrm>
            <a:off x="4646062" y="5983974"/>
            <a:ext cx="544946" cy="5220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5" name="Connecteur droit 44">
            <a:extLst>
              <a:ext uri="{FF2B5EF4-FFF2-40B4-BE49-F238E27FC236}">
                <a16:creationId xmlns:a16="http://schemas.microsoft.com/office/drawing/2014/main" id="{48050BAD-8759-4967-BD2F-4B22A2C06CFE}"/>
              </a:ext>
            </a:extLst>
          </p:cNvPr>
          <p:cNvCxnSpPr>
            <a:cxnSpLocks/>
            <a:endCxn id="44" idx="0"/>
          </p:cNvCxnSpPr>
          <p:nvPr/>
        </p:nvCxnSpPr>
        <p:spPr>
          <a:xfrm>
            <a:off x="4918535" y="5719754"/>
            <a:ext cx="0" cy="2642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2FF2EBD8-F6D9-4E7F-820E-D3C11B04781A}"/>
              </a:ext>
            </a:extLst>
          </p:cNvPr>
          <p:cNvSpPr/>
          <p:nvPr/>
        </p:nvSpPr>
        <p:spPr>
          <a:xfrm>
            <a:off x="9707467" y="5978774"/>
            <a:ext cx="544946" cy="5220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7" name="Connecteur droit 46">
            <a:extLst>
              <a:ext uri="{FF2B5EF4-FFF2-40B4-BE49-F238E27FC236}">
                <a16:creationId xmlns:a16="http://schemas.microsoft.com/office/drawing/2014/main" id="{E8BDA365-290F-49FA-A2F4-7B1283B20E4B}"/>
              </a:ext>
            </a:extLst>
          </p:cNvPr>
          <p:cNvCxnSpPr>
            <a:cxnSpLocks/>
            <a:endCxn id="46" idx="0"/>
          </p:cNvCxnSpPr>
          <p:nvPr/>
        </p:nvCxnSpPr>
        <p:spPr>
          <a:xfrm>
            <a:off x="9979940" y="5714554"/>
            <a:ext cx="0" cy="2642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ZoneTexte 47">
            <a:extLst>
              <a:ext uri="{FF2B5EF4-FFF2-40B4-BE49-F238E27FC236}">
                <a16:creationId xmlns:a16="http://schemas.microsoft.com/office/drawing/2014/main" id="{BB62BE59-E799-4761-AD89-E7864CF42B2C}"/>
              </a:ext>
            </a:extLst>
          </p:cNvPr>
          <p:cNvSpPr txBox="1"/>
          <p:nvPr/>
        </p:nvSpPr>
        <p:spPr>
          <a:xfrm>
            <a:off x="7000503" y="6113608"/>
            <a:ext cx="1363556" cy="369332"/>
          </a:xfrm>
          <a:prstGeom prst="rect">
            <a:avLst/>
          </a:prstGeom>
          <a:noFill/>
          <a:ln>
            <a:noFill/>
            <a:beve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2017-2018</a:t>
            </a:r>
          </a:p>
        </p:txBody>
      </p:sp>
      <p:sp>
        <p:nvSpPr>
          <p:cNvPr id="49" name="ZoneTexte 48">
            <a:extLst>
              <a:ext uri="{FF2B5EF4-FFF2-40B4-BE49-F238E27FC236}">
                <a16:creationId xmlns:a16="http://schemas.microsoft.com/office/drawing/2014/main" id="{9F1F1814-B988-4311-9D37-AF73DD408913}"/>
              </a:ext>
            </a:extLst>
          </p:cNvPr>
          <p:cNvSpPr txBox="1"/>
          <p:nvPr/>
        </p:nvSpPr>
        <p:spPr>
          <a:xfrm>
            <a:off x="4130704" y="6110532"/>
            <a:ext cx="1575662" cy="369332"/>
          </a:xfrm>
          <a:prstGeom prst="rect">
            <a:avLst/>
          </a:prstGeom>
          <a:noFill/>
          <a:ln>
            <a:noFill/>
            <a:beve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2012-2017</a:t>
            </a:r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9FA005B6-3F11-4A60-910C-7B8A0D090FCA}"/>
              </a:ext>
            </a:extLst>
          </p:cNvPr>
          <p:cNvSpPr txBox="1"/>
          <p:nvPr/>
        </p:nvSpPr>
        <p:spPr>
          <a:xfrm>
            <a:off x="9298158" y="6110532"/>
            <a:ext cx="1363557" cy="369332"/>
          </a:xfrm>
          <a:prstGeom prst="rect">
            <a:avLst/>
          </a:prstGeom>
          <a:noFill/>
          <a:ln>
            <a:noFill/>
            <a:beve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2018-2019</a:t>
            </a:r>
          </a:p>
        </p:txBody>
      </p:sp>
    </p:spTree>
    <p:extLst>
      <p:ext uri="{BB962C8B-B14F-4D97-AF65-F5344CB8AC3E}">
        <p14:creationId xmlns:p14="http://schemas.microsoft.com/office/powerpoint/2010/main" val="32187348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A69B102-64B3-4D30-9EEB-2C722733D8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78545" cy="1034473"/>
          </a:xfrm>
        </p:spPr>
        <p:txBody>
          <a:bodyPr>
            <a:normAutofit/>
          </a:bodyPr>
          <a:lstStyle/>
          <a:p>
            <a:r>
              <a:rPr lang="fr-FR" sz="1300" dirty="0"/>
              <a:t>II - Présentation de mon projet</a:t>
            </a:r>
            <a:br>
              <a:rPr lang="fr-FR" dirty="0"/>
            </a:br>
            <a:r>
              <a:rPr lang="fr-FR" sz="3200" dirty="0"/>
              <a:t>Contexte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F7A4B3C6-30A9-4B0C-A0F5-DBFDC9E310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9859" y="1488525"/>
            <a:ext cx="3933825" cy="116205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767868F-C969-4D7E-9F0C-02C7FCC9F32A}"/>
              </a:ext>
            </a:extLst>
          </p:cNvPr>
          <p:cNvSpPr/>
          <p:nvPr/>
        </p:nvSpPr>
        <p:spPr>
          <a:xfrm>
            <a:off x="878889" y="1397854"/>
            <a:ext cx="5217111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>
                <a:solidFill>
                  <a:srgbClr val="FFFFFF"/>
                </a:solidFill>
                <a:latin typeface="Arial" panose="020B0604020202020204" pitchFamily="34" charset="0"/>
              </a:rPr>
              <a:t>Pour une société de sécurité il peut être parfois difficile de recruter des agents afin de pouvoir </a:t>
            </a:r>
          </a:p>
          <a:p>
            <a:r>
              <a:rPr lang="fr-FR" dirty="0">
                <a:solidFill>
                  <a:srgbClr val="FFFFFF"/>
                </a:solidFill>
                <a:latin typeface="Arial" panose="020B0604020202020204" pitchFamily="34" charset="0"/>
              </a:rPr>
              <a:t>accepter de nouveau contrat. Elle doit gagner en visibilité afin de se faire connaître.</a:t>
            </a:r>
          </a:p>
          <a:p>
            <a:r>
              <a:rPr lang="fr-FR" dirty="0">
                <a:solidFill>
                  <a:srgbClr val="FFFFFF"/>
                </a:solidFill>
                <a:latin typeface="Arial" panose="020B0604020202020204" pitchFamily="34" charset="0"/>
              </a:rPr>
              <a:t>J'ai rencontré le responsable d'une entreprise de sécurité qui travaille à l'échelle nationale avec </a:t>
            </a:r>
          </a:p>
          <a:p>
            <a:r>
              <a:rPr lang="fr-FR" dirty="0">
                <a:solidFill>
                  <a:srgbClr val="FFFFFF"/>
                </a:solidFill>
                <a:latin typeface="Arial" panose="020B0604020202020204" pitchFamily="34" charset="0"/>
              </a:rPr>
              <a:t>différent partenaire. Cette société se nomme CJ-Sécurité Privée.</a:t>
            </a:r>
          </a:p>
          <a:p>
            <a:br>
              <a:rPr lang="fr-FR" dirty="0"/>
            </a:br>
            <a:endParaRPr lang="fr-FR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9F354810-09E0-4B24-9C44-5021E72BA867}"/>
              </a:ext>
            </a:extLst>
          </p:cNvPr>
          <p:cNvSpPr txBox="1"/>
          <p:nvPr/>
        </p:nvSpPr>
        <p:spPr>
          <a:xfrm>
            <a:off x="4598633" y="3874833"/>
            <a:ext cx="749571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FFFFFF"/>
                </a:solidFill>
                <a:latin typeface="Arial" panose="020B0604020202020204" pitchFamily="34" charset="0"/>
              </a:rPr>
              <a:t>Nous avons discuté ensemble et il m'a demandé de lui faire un site internet car il n'en avait pas alors</a:t>
            </a:r>
          </a:p>
          <a:p>
            <a:r>
              <a:rPr lang="fr-FR" dirty="0">
                <a:solidFill>
                  <a:srgbClr val="FFFFFF"/>
                </a:solidFill>
                <a:latin typeface="Arial" panose="020B0604020202020204" pitchFamily="34" charset="0"/>
              </a:rPr>
              <a:t>que ses principaux concurrents ont tous un site internet.</a:t>
            </a:r>
          </a:p>
          <a:p>
            <a:r>
              <a:rPr lang="fr-FR" dirty="0">
                <a:solidFill>
                  <a:srgbClr val="FFFFFF"/>
                </a:solidFill>
                <a:latin typeface="Arial" panose="020B0604020202020204" pitchFamily="34" charset="0"/>
              </a:rPr>
              <a:t>Je lui ai demandé quels étaient ses attentes d'un site. Il m'a alors exprimé son souhait d'accroitre</a:t>
            </a:r>
          </a:p>
          <a:p>
            <a:r>
              <a:rPr lang="fr-FR" dirty="0">
                <a:solidFill>
                  <a:srgbClr val="FFFFFF"/>
                </a:solidFill>
                <a:latin typeface="Arial" panose="020B0604020202020204" pitchFamily="34" charset="0"/>
              </a:rPr>
              <a:t>sa visibilité, d'augmenter le nombre d'agent de sécurité qui travaille dans son entreprise afin de</a:t>
            </a:r>
          </a:p>
          <a:p>
            <a:r>
              <a:rPr lang="fr-FR" dirty="0">
                <a:solidFill>
                  <a:srgbClr val="FFFFFF"/>
                </a:solidFill>
                <a:latin typeface="Arial" panose="020B0604020202020204" pitchFamily="34" charset="0"/>
              </a:rPr>
              <a:t>pouvoir accepter de nouveau contrat et permettre à ses clients de demander des devis en ligne.</a:t>
            </a:r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963FBB5-DBCA-43D8-B244-F2EB624B6D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024" y="4260176"/>
            <a:ext cx="2657475" cy="1724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6300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11D2DFB-F1A1-479A-AE89-1EBCF2FF84BA}"/>
              </a:ext>
            </a:extLst>
          </p:cNvPr>
          <p:cNvSpPr/>
          <p:nvPr/>
        </p:nvSpPr>
        <p:spPr>
          <a:xfrm>
            <a:off x="740029" y="2967230"/>
            <a:ext cx="2429164" cy="108989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C46D1D2-6B0D-4D4C-8186-CD1DE07478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79150" cy="1089890"/>
          </a:xfrm>
        </p:spPr>
        <p:txBody>
          <a:bodyPr>
            <a:normAutofit/>
          </a:bodyPr>
          <a:lstStyle/>
          <a:p>
            <a:r>
              <a:rPr lang="fr-FR" sz="1300" dirty="0"/>
              <a:t>II - Présentation de mon projet </a:t>
            </a:r>
            <a:br>
              <a:rPr lang="fr-FR" dirty="0"/>
            </a:br>
            <a:r>
              <a:rPr lang="fr-FR" sz="3200" dirty="0"/>
              <a:t>Les cibles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F134A4D-732B-4ABF-8DD3-21A757F0AC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0029" y="3170430"/>
            <a:ext cx="2429164" cy="683490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fr-FR" dirty="0">
                <a:solidFill>
                  <a:schemeClr val="bg1"/>
                </a:solidFill>
              </a:rPr>
              <a:t>Les utilisateurs et visiteurs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D018DAEE-86B9-471C-94C9-F6F8A9EFC835}"/>
              </a:ext>
            </a:extLst>
          </p:cNvPr>
          <p:cNvSpPr txBox="1"/>
          <p:nvPr/>
        </p:nvSpPr>
        <p:spPr>
          <a:xfrm>
            <a:off x="3685309" y="1408452"/>
            <a:ext cx="72075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CJ-Sécurité Privée vise avant tout des professionnels de la sécurité qui permettrons à l’entreprise de grandir et d’évoluer. 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AA382DAD-D29E-464A-B3DB-23E6A35B86A0}"/>
              </a:ext>
            </a:extLst>
          </p:cNvPr>
          <p:cNvSpPr txBox="1"/>
          <p:nvPr/>
        </p:nvSpPr>
        <p:spPr>
          <a:xfrm>
            <a:off x="3685309" y="2356515"/>
            <a:ext cx="720759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Les profils principaux seraient des agents de sécurité expérimenter à la recherche de</a:t>
            </a:r>
          </a:p>
          <a:p>
            <a:r>
              <a:rPr lang="fr-FR" dirty="0"/>
              <a:t>mission à la hauteur de leur ambition; des anciens gendarme, policier et militaire</a:t>
            </a:r>
          </a:p>
          <a:p>
            <a:r>
              <a:rPr lang="fr-FR" dirty="0"/>
              <a:t>à la recherche d’une reconversion professionnel dans le secteur de la sécurité.</a:t>
            </a:r>
          </a:p>
          <a:p>
            <a:endParaRPr lang="fr-FR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99A2BD7F-AAB7-487E-8BE7-102EA17259F1}"/>
              </a:ext>
            </a:extLst>
          </p:cNvPr>
          <p:cNvSpPr txBox="1"/>
          <p:nvPr/>
        </p:nvSpPr>
        <p:spPr>
          <a:xfrm>
            <a:off x="3685309" y="4689572"/>
            <a:ext cx="720759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Les profils secondaire seraient des chef d’entreprise, gérant de magasin, directeur</a:t>
            </a:r>
          </a:p>
          <a:p>
            <a:r>
              <a:rPr lang="fr-FR" dirty="0"/>
              <a:t>de magasin de luxe ou particulier voulant bénéficier d’une ou plusieurs prestations</a:t>
            </a:r>
          </a:p>
          <a:p>
            <a:r>
              <a:rPr lang="fr-FR" dirty="0"/>
              <a:t>proposé par la société CJ-Sécurité Privée.</a:t>
            </a:r>
          </a:p>
        </p:txBody>
      </p:sp>
    </p:spTree>
    <p:extLst>
      <p:ext uri="{BB962C8B-B14F-4D97-AF65-F5344CB8AC3E}">
        <p14:creationId xmlns:p14="http://schemas.microsoft.com/office/powerpoint/2010/main" val="30781508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26A6C44-75B6-4B5E-A171-7F7B7242F0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69309" cy="1080656"/>
          </a:xfrm>
        </p:spPr>
        <p:txBody>
          <a:bodyPr>
            <a:normAutofit/>
          </a:bodyPr>
          <a:lstStyle/>
          <a:p>
            <a:r>
              <a:rPr lang="fr-FR" sz="1300" dirty="0"/>
              <a:t>II - Présentation de mon projet </a:t>
            </a:r>
            <a:r>
              <a:rPr lang="fr-FR" sz="3200" dirty="0"/>
              <a:t>Les cibles</a:t>
            </a:r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9CFB52AA-A9EE-4FCA-A18B-7E642F38F884}"/>
              </a:ext>
            </a:extLst>
          </p:cNvPr>
          <p:cNvSpPr/>
          <p:nvPr/>
        </p:nvSpPr>
        <p:spPr>
          <a:xfrm>
            <a:off x="323044" y="1163782"/>
            <a:ext cx="2013527" cy="71266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Rôle: Visiteur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FEEBD872-9B57-4AB9-A227-B121C5EDFC25}"/>
              </a:ext>
            </a:extLst>
          </p:cNvPr>
          <p:cNvSpPr txBox="1"/>
          <p:nvPr/>
        </p:nvSpPr>
        <p:spPr>
          <a:xfrm>
            <a:off x="4082703" y="1876443"/>
            <a:ext cx="500610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Léa</a:t>
            </a:r>
          </a:p>
          <a:p>
            <a:endParaRPr lang="fr-FR" dirty="0"/>
          </a:p>
          <a:p>
            <a:r>
              <a:rPr lang="fr-FR" dirty="0"/>
              <a:t>Statut: </a:t>
            </a:r>
          </a:p>
          <a:p>
            <a:r>
              <a:rPr lang="fr-FR" dirty="0"/>
              <a:t>Age: 20 ans</a:t>
            </a:r>
          </a:p>
          <a:p>
            <a:endParaRPr lang="fr-FR" dirty="0"/>
          </a:p>
          <a:p>
            <a:r>
              <a:rPr lang="fr-FR" dirty="0"/>
              <a:t>Action: Rechercher un nouveau partenaire</a:t>
            </a:r>
          </a:p>
          <a:p>
            <a:endParaRPr lang="fr-FR" dirty="0"/>
          </a:p>
          <a:p>
            <a:r>
              <a:rPr lang="fr-FR" dirty="0"/>
              <a:t>Besoin: Elle voudrait trouver une société de sécurité capable de sécurisé tout les événement proposer par son entreprise.</a:t>
            </a:r>
          </a:p>
          <a:p>
            <a:endParaRPr lang="fr-FR" dirty="0"/>
          </a:p>
          <a:p>
            <a:r>
              <a:rPr lang="fr-FR" dirty="0"/>
              <a:t>Scénario: CJ-Sécurité Privée met à disposition ses tarifs ainsi que leur numéro de téléphone afin de pouvoir prendre contacte.</a:t>
            </a: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798B81C4-92B7-4285-84BB-CABD7A4BA6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043" y="1876443"/>
            <a:ext cx="2622500" cy="3970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4454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26A6C44-75B6-4B5E-A171-7F7B7242F0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69309" cy="1080656"/>
          </a:xfrm>
        </p:spPr>
        <p:txBody>
          <a:bodyPr>
            <a:normAutofit/>
          </a:bodyPr>
          <a:lstStyle/>
          <a:p>
            <a:r>
              <a:rPr lang="fr-FR" sz="1300" dirty="0"/>
              <a:t>II - Présentation de mon projet </a:t>
            </a:r>
            <a:r>
              <a:rPr lang="fr-FR" sz="3200" dirty="0"/>
              <a:t>Les cibles</a:t>
            </a:r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9CFB52AA-A9EE-4FCA-A18B-7E642F38F884}"/>
              </a:ext>
            </a:extLst>
          </p:cNvPr>
          <p:cNvSpPr/>
          <p:nvPr/>
        </p:nvSpPr>
        <p:spPr>
          <a:xfrm>
            <a:off x="323044" y="1163782"/>
            <a:ext cx="2013527" cy="71266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Rôle: Utilisateur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FEEBD872-9B57-4AB9-A227-B121C5EDFC25}"/>
              </a:ext>
            </a:extLst>
          </p:cNvPr>
          <p:cNvSpPr txBox="1"/>
          <p:nvPr/>
        </p:nvSpPr>
        <p:spPr>
          <a:xfrm>
            <a:off x="3851794" y="1876442"/>
            <a:ext cx="500610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Boris</a:t>
            </a:r>
          </a:p>
          <a:p>
            <a:endParaRPr lang="fr-FR" dirty="0"/>
          </a:p>
          <a:p>
            <a:r>
              <a:rPr lang="fr-FR" dirty="0"/>
              <a:t>Statut: Agent de sécurité cynophile</a:t>
            </a:r>
          </a:p>
          <a:p>
            <a:r>
              <a:rPr lang="fr-FR" dirty="0"/>
              <a:t>Age: 30 ans</a:t>
            </a:r>
          </a:p>
          <a:p>
            <a:endParaRPr lang="fr-FR" dirty="0"/>
          </a:p>
          <a:p>
            <a:r>
              <a:rPr lang="fr-FR" dirty="0"/>
              <a:t>Action: Rechercher un emploi</a:t>
            </a:r>
          </a:p>
          <a:p>
            <a:endParaRPr lang="fr-FR" dirty="0"/>
          </a:p>
          <a:p>
            <a:r>
              <a:rPr lang="fr-FR" dirty="0"/>
              <a:t>Besoin: Il voudrait trouver une meilleur opportunité.</a:t>
            </a:r>
          </a:p>
          <a:p>
            <a:endParaRPr lang="fr-FR" dirty="0"/>
          </a:p>
          <a:p>
            <a:r>
              <a:rPr lang="fr-FR" dirty="0"/>
              <a:t>Scénario: CJ-Sécurité Privée l’aidera dans sa recherche en mettant à sa disposition un formulaire de candidature.</a:t>
            </a:r>
          </a:p>
          <a:p>
            <a:endParaRPr lang="fr-FR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4149B6F1-84B4-44E0-9614-FE182E93A9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044" y="1876443"/>
            <a:ext cx="2280250" cy="3970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6704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26A6C44-75B6-4B5E-A171-7F7B7242F0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69309" cy="1080656"/>
          </a:xfrm>
        </p:spPr>
        <p:txBody>
          <a:bodyPr>
            <a:normAutofit/>
          </a:bodyPr>
          <a:lstStyle/>
          <a:p>
            <a:r>
              <a:rPr lang="fr-FR" sz="1300" dirty="0"/>
              <a:t>II - Présentation de mon projet </a:t>
            </a:r>
            <a:r>
              <a:rPr lang="fr-FR" sz="3200" dirty="0"/>
              <a:t>Les cibles</a:t>
            </a:r>
          </a:p>
        </p:txBody>
      </p:sp>
      <p:pic>
        <p:nvPicPr>
          <p:cNvPr id="9" name="Espace réservé du contenu 8">
            <a:extLst>
              <a:ext uri="{FF2B5EF4-FFF2-40B4-BE49-F238E27FC236}">
                <a16:creationId xmlns:a16="http://schemas.microsoft.com/office/drawing/2014/main" id="{8B544685-676B-4965-8B0E-6224082AA6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043" y="1876443"/>
            <a:ext cx="5905413" cy="3693319"/>
          </a:xfrm>
        </p:spPr>
      </p:pic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9CFB52AA-A9EE-4FCA-A18B-7E642F38F884}"/>
              </a:ext>
            </a:extLst>
          </p:cNvPr>
          <p:cNvSpPr/>
          <p:nvPr/>
        </p:nvSpPr>
        <p:spPr>
          <a:xfrm>
            <a:off x="323044" y="1163782"/>
            <a:ext cx="2013527" cy="71266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Rôle: Utilisateur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FEEBD872-9B57-4AB9-A227-B121C5EDFC25}"/>
              </a:ext>
            </a:extLst>
          </p:cNvPr>
          <p:cNvSpPr txBox="1"/>
          <p:nvPr/>
        </p:nvSpPr>
        <p:spPr>
          <a:xfrm>
            <a:off x="6557818" y="1876443"/>
            <a:ext cx="500610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Mathieu</a:t>
            </a:r>
          </a:p>
          <a:p>
            <a:endParaRPr lang="fr-FR" dirty="0"/>
          </a:p>
          <a:p>
            <a:r>
              <a:rPr lang="fr-FR" dirty="0"/>
              <a:t>Statut: PDG</a:t>
            </a:r>
          </a:p>
          <a:p>
            <a:r>
              <a:rPr lang="fr-FR" dirty="0"/>
              <a:t>Age: 41 ans</a:t>
            </a:r>
          </a:p>
          <a:p>
            <a:endParaRPr lang="fr-FR" dirty="0"/>
          </a:p>
          <a:p>
            <a:r>
              <a:rPr lang="fr-FR" dirty="0"/>
              <a:t>Action: Etablir un devis</a:t>
            </a:r>
          </a:p>
          <a:p>
            <a:endParaRPr lang="fr-FR" dirty="0"/>
          </a:p>
          <a:p>
            <a:r>
              <a:rPr lang="fr-FR" dirty="0"/>
              <a:t>Besoin: Il souhaiterais bénéficier d’une protection rapproché après avoir subis une menace de mort.</a:t>
            </a:r>
          </a:p>
          <a:p>
            <a:endParaRPr lang="fr-FR" dirty="0"/>
          </a:p>
          <a:p>
            <a:r>
              <a:rPr lang="fr-FR" dirty="0"/>
              <a:t>Scénario: CJ-Sécurité Privée met à sa disposition</a:t>
            </a:r>
          </a:p>
          <a:p>
            <a:r>
              <a:rPr lang="fr-FR" dirty="0"/>
              <a:t>la possibilité d’établir un devis en ligne.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510804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8D522FB-5B54-4B07-9A40-AC0E2BD404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-1"/>
            <a:ext cx="5800437" cy="1066801"/>
          </a:xfrm>
        </p:spPr>
        <p:txBody>
          <a:bodyPr>
            <a:normAutofit fontScale="90000"/>
          </a:bodyPr>
          <a:lstStyle/>
          <a:p>
            <a:pPr algn="l"/>
            <a:r>
              <a:rPr lang="fr-FR" sz="1300" dirty="0"/>
              <a:t>     II - Présentation de mon projet </a:t>
            </a:r>
            <a:br>
              <a:rPr lang="fr-FR" dirty="0"/>
            </a:br>
            <a:r>
              <a:rPr lang="fr-FR" dirty="0"/>
              <a:t>   </a:t>
            </a:r>
            <a:r>
              <a:rPr lang="fr-FR" sz="3200" dirty="0"/>
              <a:t>Concurrences et positionnement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9EAFD023-37BB-465E-BDF7-01A1404403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46" y="1451418"/>
            <a:ext cx="7440955" cy="4300299"/>
          </a:xfr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209A1029-0F42-473E-9E53-933A12815C49}"/>
              </a:ext>
            </a:extLst>
          </p:cNvPr>
          <p:cNvSpPr txBox="1"/>
          <p:nvPr/>
        </p:nvSpPr>
        <p:spPr>
          <a:xfrm>
            <a:off x="8851037" y="1451418"/>
            <a:ext cx="20731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Charte graphique :</a:t>
            </a:r>
          </a:p>
          <a:p>
            <a:endParaRPr lang="fr-FR" dirty="0"/>
          </a:p>
        </p:txBody>
      </p:sp>
      <p:sp>
        <p:nvSpPr>
          <p:cNvPr id="7" name="Flèche : droite à entaille 6">
            <a:extLst>
              <a:ext uri="{FF2B5EF4-FFF2-40B4-BE49-F238E27FC236}">
                <a16:creationId xmlns:a16="http://schemas.microsoft.com/office/drawing/2014/main" id="{C838545A-4F61-42AD-9D9F-69187168B882}"/>
              </a:ext>
            </a:extLst>
          </p:cNvPr>
          <p:cNvSpPr/>
          <p:nvPr/>
        </p:nvSpPr>
        <p:spPr>
          <a:xfrm>
            <a:off x="8131946" y="1451418"/>
            <a:ext cx="594804" cy="413610"/>
          </a:xfrm>
          <a:prstGeom prst="notched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4CBDB28A-287C-486B-A246-8E6D619BD99E}"/>
              </a:ext>
            </a:extLst>
          </p:cNvPr>
          <p:cNvSpPr txBox="1"/>
          <p:nvPr/>
        </p:nvSpPr>
        <p:spPr>
          <a:xfrm flipH="1">
            <a:off x="8131946" y="1995517"/>
            <a:ext cx="36905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RMS utilise du bleu, du blanc et du noir.</a:t>
            </a:r>
          </a:p>
        </p:txBody>
      </p:sp>
      <p:sp>
        <p:nvSpPr>
          <p:cNvPr id="9" name="Flèche : droite à entaille 8">
            <a:extLst>
              <a:ext uri="{FF2B5EF4-FFF2-40B4-BE49-F238E27FC236}">
                <a16:creationId xmlns:a16="http://schemas.microsoft.com/office/drawing/2014/main" id="{782E61FF-3F4D-4C4A-B93D-F6ED2655D259}"/>
              </a:ext>
            </a:extLst>
          </p:cNvPr>
          <p:cNvSpPr/>
          <p:nvPr/>
        </p:nvSpPr>
        <p:spPr>
          <a:xfrm>
            <a:off x="8131946" y="4370255"/>
            <a:ext cx="594804" cy="413610"/>
          </a:xfrm>
          <a:prstGeom prst="notched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Flèche : droite à entaille 9">
            <a:extLst>
              <a:ext uri="{FF2B5EF4-FFF2-40B4-BE49-F238E27FC236}">
                <a16:creationId xmlns:a16="http://schemas.microsoft.com/office/drawing/2014/main" id="{CBF522D4-B369-4685-8474-28DE4ADFEC38}"/>
              </a:ext>
            </a:extLst>
          </p:cNvPr>
          <p:cNvSpPr/>
          <p:nvPr/>
        </p:nvSpPr>
        <p:spPr>
          <a:xfrm>
            <a:off x="8131946" y="2772337"/>
            <a:ext cx="594804" cy="413610"/>
          </a:xfrm>
          <a:prstGeom prst="notched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CCCCAEAF-A363-49A2-8BAF-EA7B82778B21}"/>
              </a:ext>
            </a:extLst>
          </p:cNvPr>
          <p:cNvSpPr txBox="1"/>
          <p:nvPr/>
        </p:nvSpPr>
        <p:spPr>
          <a:xfrm>
            <a:off x="8879150" y="2772337"/>
            <a:ext cx="10518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Les plus:</a:t>
            </a:r>
          </a:p>
          <a:p>
            <a:endParaRPr lang="fr-FR" dirty="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0542D492-EBBD-4ED6-9FD1-E9BB4D93ACBD}"/>
              </a:ext>
            </a:extLst>
          </p:cNvPr>
          <p:cNvSpPr txBox="1"/>
          <p:nvPr/>
        </p:nvSpPr>
        <p:spPr>
          <a:xfrm flipH="1">
            <a:off x="8131946" y="3316436"/>
            <a:ext cx="36905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RMS rassure le client, on peut faire des devis en ligne et il y a de jolies animations.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0F22C02C-A9A2-4353-A534-D99DB41EEAF1}"/>
              </a:ext>
            </a:extLst>
          </p:cNvPr>
          <p:cNvSpPr txBox="1"/>
          <p:nvPr/>
        </p:nvSpPr>
        <p:spPr>
          <a:xfrm>
            <a:off x="8855731" y="4370255"/>
            <a:ext cx="12522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Les moins:</a:t>
            </a:r>
          </a:p>
          <a:p>
            <a:endParaRPr lang="fr-FR" dirty="0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13E38D25-2491-4DA5-8FAD-5BA6F9CCF82B}"/>
              </a:ext>
            </a:extLst>
          </p:cNvPr>
          <p:cNvSpPr txBox="1"/>
          <p:nvPr/>
        </p:nvSpPr>
        <p:spPr>
          <a:xfrm flipH="1">
            <a:off x="8131946" y="4914354"/>
            <a:ext cx="36905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Aucune possibilité de recrutement, redondance entre services et nos métier ex : vigile magasin.</a:t>
            </a:r>
          </a:p>
        </p:txBody>
      </p:sp>
    </p:spTree>
    <p:extLst>
      <p:ext uri="{BB962C8B-B14F-4D97-AF65-F5344CB8AC3E}">
        <p14:creationId xmlns:p14="http://schemas.microsoft.com/office/powerpoint/2010/main" val="340411508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rdoise">
  <a:themeElements>
    <a:clrScheme name="Ardois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Ardois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rdois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162</TotalTime>
  <Words>1003</Words>
  <Application>Microsoft Office PowerPoint</Application>
  <PresentationFormat>Grand écran</PresentationFormat>
  <Paragraphs>194</Paragraphs>
  <Slides>25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25</vt:i4>
      </vt:variant>
    </vt:vector>
  </HeadingPairs>
  <TitlesOfParts>
    <vt:vector size="29" baseType="lpstr">
      <vt:lpstr>Arial</vt:lpstr>
      <vt:lpstr>Calisto MT</vt:lpstr>
      <vt:lpstr>Wingdings 2</vt:lpstr>
      <vt:lpstr>Ardoise</vt:lpstr>
      <vt:lpstr>CJ-Sécurité Privée</vt:lpstr>
      <vt:lpstr>Sommaire</vt:lpstr>
      <vt:lpstr> I - Présentation personnel Qui suis-je?</vt:lpstr>
      <vt:lpstr>II - Présentation de mon projet Contexte</vt:lpstr>
      <vt:lpstr>II - Présentation de mon projet  Les cibles</vt:lpstr>
      <vt:lpstr>II - Présentation de mon projet Les cibles</vt:lpstr>
      <vt:lpstr>II - Présentation de mon projet Les cibles</vt:lpstr>
      <vt:lpstr>II - Présentation de mon projet Les cibles</vt:lpstr>
      <vt:lpstr>     II - Présentation de mon projet     Concurrences et positionnement</vt:lpstr>
      <vt:lpstr>     II - Présentation de mon projet     Concurrences et positionnement</vt:lpstr>
      <vt:lpstr>     II - Présentation de mon projet     Concurrences et positionnement</vt:lpstr>
      <vt:lpstr>Présentation PowerPoint</vt:lpstr>
      <vt:lpstr>     II - Présentation de mon projet     Arborescence</vt:lpstr>
      <vt:lpstr>     II - Présentation de mon projet     Fonctionnalités</vt:lpstr>
      <vt:lpstr>     II - Présentation de mon projet     Fonctionnalités</vt:lpstr>
      <vt:lpstr>     III – Prestations attendues    Charte graphique et charte éditoriale</vt:lpstr>
      <vt:lpstr>     III – Prestations attendues    Charte graphique et charte éditoriale</vt:lpstr>
      <vt:lpstr>     III – Prestations attendues    Charte graphique et charte éditoriale</vt:lpstr>
      <vt:lpstr>     III – Prestations attendues    Charte graphique et charte éditoriale</vt:lpstr>
      <vt:lpstr>     III – Prestations attendues    Maquettage</vt:lpstr>
      <vt:lpstr>     III – Prestations attendues    Maquettage</vt:lpstr>
      <vt:lpstr>     III – Prestations attendues    Maquettage</vt:lpstr>
      <vt:lpstr>     III – Prestations attendues    Développement</vt:lpstr>
      <vt:lpstr>     III – Prestations attendues    Développement</vt:lpstr>
      <vt:lpstr>     III – Prestations attendues    Développement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CJ-Sécurité Privée</dc:title>
  <dc:creator>gaël p</dc:creator>
  <cp:lastModifiedBy>gaël p</cp:lastModifiedBy>
  <cp:revision>13</cp:revision>
  <dcterms:created xsi:type="dcterms:W3CDTF">2019-04-04T07:51:00Z</dcterms:created>
  <dcterms:modified xsi:type="dcterms:W3CDTF">2019-04-04T10:33:48Z</dcterms:modified>
</cp:coreProperties>
</file>